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257" r:id="rId3"/>
    <p:sldId id="346" r:id="rId4"/>
    <p:sldId id="258" r:id="rId5"/>
    <p:sldId id="347" r:id="rId6"/>
    <p:sldId id="282" r:id="rId7"/>
    <p:sldId id="290" r:id="rId8"/>
    <p:sldId id="407" r:id="rId9"/>
    <p:sldId id="381" r:id="rId10"/>
    <p:sldId id="382" r:id="rId11"/>
    <p:sldId id="310" r:id="rId12"/>
    <p:sldId id="295" r:id="rId13"/>
    <p:sldId id="301" r:id="rId14"/>
    <p:sldId id="302" r:id="rId15"/>
    <p:sldId id="297" r:id="rId16"/>
    <p:sldId id="299" r:id="rId17"/>
    <p:sldId id="311" r:id="rId18"/>
    <p:sldId id="309" r:id="rId19"/>
    <p:sldId id="300" r:id="rId20"/>
    <p:sldId id="332" r:id="rId21"/>
    <p:sldId id="328" r:id="rId22"/>
    <p:sldId id="333" r:id="rId23"/>
    <p:sldId id="349" r:id="rId24"/>
    <p:sldId id="292" r:id="rId25"/>
    <p:sldId id="340" r:id="rId26"/>
    <p:sldId id="339" r:id="rId27"/>
    <p:sldId id="341" r:id="rId28"/>
    <p:sldId id="343" r:id="rId29"/>
    <p:sldId id="390" r:id="rId30"/>
    <p:sldId id="338" r:id="rId31"/>
    <p:sldId id="351" r:id="rId32"/>
    <p:sldId id="359" r:id="rId33"/>
    <p:sldId id="358" r:id="rId34"/>
    <p:sldId id="389" r:id="rId35"/>
    <p:sldId id="361" r:id="rId36"/>
    <p:sldId id="362" r:id="rId37"/>
    <p:sldId id="363" r:id="rId38"/>
    <p:sldId id="364" r:id="rId39"/>
    <p:sldId id="365" r:id="rId40"/>
    <p:sldId id="368" r:id="rId41"/>
    <p:sldId id="384" r:id="rId42"/>
    <p:sldId id="385" r:id="rId43"/>
    <p:sldId id="386" r:id="rId44"/>
    <p:sldId id="370" r:id="rId45"/>
    <p:sldId id="371" r:id="rId46"/>
    <p:sldId id="376" r:id="rId47"/>
    <p:sldId id="379" r:id="rId48"/>
    <p:sldId id="409" r:id="rId49"/>
    <p:sldId id="403" r:id="rId50"/>
    <p:sldId id="275" r:id="rId5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692A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93" autoAdjust="0"/>
    <p:restoredTop sz="94660"/>
  </p:normalViewPr>
  <p:slideViewPr>
    <p:cSldViewPr>
      <p:cViewPr varScale="1">
        <p:scale>
          <a:sx n="104" d="100"/>
          <a:sy n="104" d="100"/>
        </p:scale>
        <p:origin x="-1788" y="-96"/>
      </p:cViewPr>
      <p:guideLst>
        <p:guide orient="horz" pos="2160"/>
        <p:guide pos="288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CN"/>
          </a:p>
        </p:txBody>
      </p:sp>
      <p:sp>
        <p:nvSpPr>
          <p:cNvPr id="6758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337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758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6759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6759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1C8D3DD9-94A7-4867-A6A1-BC72A7109CE5}" type="slidenum">
              <a:rPr lang="en-US" altLang="zh-CN"/>
              <a:pPr>
                <a:defRPr/>
              </a:pPr>
              <a:t>‹#›</a:t>
            </a:fld>
            <a:endParaRPr lang="en-US" altLang="zh-CN"/>
          </a:p>
        </p:txBody>
      </p:sp>
    </p:spTree>
    <p:extLst>
      <p:ext uri="{BB962C8B-B14F-4D97-AF65-F5344CB8AC3E}">
        <p14:creationId xmlns:p14="http://schemas.microsoft.com/office/powerpoint/2010/main" val="34172567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C8D3DD9-94A7-4867-A6A1-BC72A7109CE5}" type="slidenum">
              <a:rPr lang="en-US" altLang="zh-CN" smtClean="0"/>
              <a:pPr>
                <a:defRPr/>
              </a:pPr>
              <a:t>36</a:t>
            </a:fld>
            <a:endParaRPr lang="en-US" altLang="zh-CN"/>
          </a:p>
        </p:txBody>
      </p:sp>
    </p:spTree>
    <p:extLst>
      <p:ext uri="{BB962C8B-B14F-4D97-AF65-F5344CB8AC3E}">
        <p14:creationId xmlns:p14="http://schemas.microsoft.com/office/powerpoint/2010/main" val="19984227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17"/>
          <p:cNvSpPr>
            <a:spLocks/>
          </p:cNvSpPr>
          <p:nvPr/>
        </p:nvSpPr>
        <p:spPr bwMode="gray">
          <a:xfrm>
            <a:off x="-9525" y="1447800"/>
            <a:ext cx="9164638" cy="3832225"/>
          </a:xfrm>
          <a:custGeom>
            <a:avLst/>
            <a:gdLst>
              <a:gd name="T0" fmla="*/ 2147483647 w 5773"/>
              <a:gd name="T1" fmla="*/ 2147483647 h 2414"/>
              <a:gd name="T2" fmla="*/ 2147483647 w 5773"/>
              <a:gd name="T3" fmla="*/ 2147483647 h 2414"/>
              <a:gd name="T4" fmla="*/ 2147483647 w 5773"/>
              <a:gd name="T5" fmla="*/ 2147483647 h 2414"/>
              <a:gd name="T6" fmla="*/ 2147483647 w 5773"/>
              <a:gd name="T7" fmla="*/ 2147483647 h 2414"/>
              <a:gd name="T8" fmla="*/ 2147483647 w 5773"/>
              <a:gd name="T9" fmla="*/ 2147483647 h 2414"/>
              <a:gd name="T10" fmla="*/ 2147483647 w 5773"/>
              <a:gd name="T11" fmla="*/ 2147483647 h 2414"/>
              <a:gd name="T12" fmla="*/ 2147483647 w 5773"/>
              <a:gd name="T13" fmla="*/ 2147483647 h 2414"/>
              <a:gd name="T14" fmla="*/ 2147483647 w 5773"/>
              <a:gd name="T15" fmla="*/ 2147483647 h 2414"/>
              <a:gd name="T16" fmla="*/ 2147483647 w 5773"/>
              <a:gd name="T17" fmla="*/ 2147483647 h 2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3" h="2414">
                <a:moveTo>
                  <a:pt x="12" y="124"/>
                </a:moveTo>
                <a:cubicBezTo>
                  <a:pt x="150" y="76"/>
                  <a:pt x="581" y="0"/>
                  <a:pt x="1381" y="12"/>
                </a:cubicBezTo>
                <a:cubicBezTo>
                  <a:pt x="2181" y="23"/>
                  <a:pt x="3370" y="437"/>
                  <a:pt x="4064" y="581"/>
                </a:cubicBezTo>
                <a:cubicBezTo>
                  <a:pt x="4758" y="725"/>
                  <a:pt x="5635" y="219"/>
                  <a:pt x="5773" y="118"/>
                </a:cubicBezTo>
                <a:lnTo>
                  <a:pt x="5766" y="2151"/>
                </a:lnTo>
                <a:cubicBezTo>
                  <a:pt x="4994" y="2407"/>
                  <a:pt x="4326" y="2311"/>
                  <a:pt x="3966" y="2263"/>
                </a:cubicBezTo>
                <a:cubicBezTo>
                  <a:pt x="3606" y="2215"/>
                  <a:pt x="2715" y="1873"/>
                  <a:pt x="1963" y="1897"/>
                </a:cubicBezTo>
                <a:cubicBezTo>
                  <a:pt x="1305" y="1893"/>
                  <a:pt x="0" y="2402"/>
                  <a:pt x="6" y="2407"/>
                </a:cubicBezTo>
                <a:cubicBezTo>
                  <a:pt x="12" y="2414"/>
                  <a:pt x="12" y="568"/>
                  <a:pt x="12" y="124"/>
                </a:cubicBezTo>
                <a:close/>
              </a:path>
            </a:pathLst>
          </a:custGeom>
          <a:solidFill>
            <a:schemeClr val="accent1">
              <a:alpha val="41176"/>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Freeform 18"/>
          <p:cNvSpPr>
            <a:spLocks/>
          </p:cNvSpPr>
          <p:nvPr/>
        </p:nvSpPr>
        <p:spPr bwMode="gray">
          <a:xfrm>
            <a:off x="-9525" y="1730375"/>
            <a:ext cx="9150350" cy="3265488"/>
          </a:xfrm>
          <a:custGeom>
            <a:avLst/>
            <a:gdLst>
              <a:gd name="T0" fmla="*/ 2147483647 w 5764"/>
              <a:gd name="T1" fmla="*/ 2147483647 h 2057"/>
              <a:gd name="T2" fmla="*/ 2147483647 w 5764"/>
              <a:gd name="T3" fmla="*/ 2147483647 h 2057"/>
              <a:gd name="T4" fmla="*/ 2147483647 w 5764"/>
              <a:gd name="T5" fmla="*/ 2147483647 h 2057"/>
              <a:gd name="T6" fmla="*/ 2147483647 w 5764"/>
              <a:gd name="T7" fmla="*/ 2147483647 h 2057"/>
              <a:gd name="T8" fmla="*/ 2147483647 w 5764"/>
              <a:gd name="T9" fmla="*/ 2147483647 h 2057"/>
              <a:gd name="T10" fmla="*/ 2147483647 w 5764"/>
              <a:gd name="T11" fmla="*/ 2147483647 h 2057"/>
              <a:gd name="T12" fmla="*/ 2147483647 w 5764"/>
              <a:gd name="T13" fmla="*/ 2147483647 h 2057"/>
              <a:gd name="T14" fmla="*/ 2147483647 w 5764"/>
              <a:gd name="T15" fmla="*/ 2147483647 h 2057"/>
              <a:gd name="T16" fmla="*/ 2147483647 w 5764"/>
              <a:gd name="T17" fmla="*/ 2147483647 h 20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4" h="2057">
                <a:moveTo>
                  <a:pt x="6" y="272"/>
                </a:moveTo>
                <a:cubicBezTo>
                  <a:pt x="144" y="233"/>
                  <a:pt x="656" y="0"/>
                  <a:pt x="1453" y="10"/>
                </a:cubicBezTo>
                <a:cubicBezTo>
                  <a:pt x="2250" y="20"/>
                  <a:pt x="3475" y="403"/>
                  <a:pt x="4182" y="482"/>
                </a:cubicBezTo>
                <a:cubicBezTo>
                  <a:pt x="4890" y="561"/>
                  <a:pt x="5626" y="237"/>
                  <a:pt x="5764" y="154"/>
                </a:cubicBezTo>
                <a:lnTo>
                  <a:pt x="5764" y="1806"/>
                </a:lnTo>
                <a:cubicBezTo>
                  <a:pt x="4919" y="2052"/>
                  <a:pt x="4485" y="2057"/>
                  <a:pt x="4005" y="1994"/>
                </a:cubicBezTo>
                <a:cubicBezTo>
                  <a:pt x="3526" y="1929"/>
                  <a:pt x="2640" y="1502"/>
                  <a:pt x="1891" y="1522"/>
                </a:cubicBezTo>
                <a:cubicBezTo>
                  <a:pt x="1234" y="1519"/>
                  <a:pt x="0" y="1962"/>
                  <a:pt x="6" y="1967"/>
                </a:cubicBezTo>
                <a:cubicBezTo>
                  <a:pt x="12" y="1972"/>
                  <a:pt x="6" y="641"/>
                  <a:pt x="6" y="272"/>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 name="Group 19"/>
          <p:cNvGrpSpPr>
            <a:grpSpLocks/>
          </p:cNvGrpSpPr>
          <p:nvPr/>
        </p:nvGrpSpPr>
        <p:grpSpPr bwMode="auto">
          <a:xfrm>
            <a:off x="7086600" y="1947863"/>
            <a:ext cx="533400" cy="533400"/>
            <a:chOff x="4752" y="1200"/>
            <a:chExt cx="288" cy="288"/>
          </a:xfrm>
        </p:grpSpPr>
        <p:sp>
          <p:nvSpPr>
            <p:cNvPr id="7" name="Oval 20"/>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charset="-122"/>
              </a:endParaRPr>
            </a:p>
          </p:txBody>
        </p:sp>
        <p:sp>
          <p:nvSpPr>
            <p:cNvPr id="8" name="Oval 21"/>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charset="-122"/>
              </a:endParaRPr>
            </a:p>
          </p:txBody>
        </p:sp>
      </p:grpSp>
      <p:grpSp>
        <p:nvGrpSpPr>
          <p:cNvPr id="9" name="Group 22"/>
          <p:cNvGrpSpPr>
            <a:grpSpLocks/>
          </p:cNvGrpSpPr>
          <p:nvPr/>
        </p:nvGrpSpPr>
        <p:grpSpPr bwMode="auto">
          <a:xfrm>
            <a:off x="7620000" y="1371600"/>
            <a:ext cx="914400" cy="914400"/>
            <a:chOff x="4992" y="816"/>
            <a:chExt cx="576" cy="576"/>
          </a:xfrm>
        </p:grpSpPr>
        <p:sp>
          <p:nvSpPr>
            <p:cNvPr id="10" name="Oval 23"/>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charset="-122"/>
              </a:endParaRPr>
            </a:p>
          </p:txBody>
        </p:sp>
        <p:sp>
          <p:nvSpPr>
            <p:cNvPr id="11" name="Oval 24"/>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charset="-122"/>
              </a:endParaRPr>
            </a:p>
          </p:txBody>
        </p:sp>
      </p:grpSp>
      <p:grpSp>
        <p:nvGrpSpPr>
          <p:cNvPr id="12" name="Group 25"/>
          <p:cNvGrpSpPr>
            <a:grpSpLocks/>
          </p:cNvGrpSpPr>
          <p:nvPr/>
        </p:nvGrpSpPr>
        <p:grpSpPr bwMode="auto">
          <a:xfrm>
            <a:off x="304800" y="3429000"/>
            <a:ext cx="1295400" cy="1371600"/>
            <a:chOff x="4992" y="816"/>
            <a:chExt cx="576" cy="576"/>
          </a:xfrm>
        </p:grpSpPr>
        <p:sp>
          <p:nvSpPr>
            <p:cNvPr id="13" name="Oval 26"/>
            <p:cNvSpPr>
              <a:spLocks noChangeArrowheads="1"/>
            </p:cNvSpPr>
            <p:nvPr userDrawn="1"/>
          </p:nvSpPr>
          <p:spPr bwMode="gray">
            <a:xfrm>
              <a:off x="4992" y="816"/>
              <a:ext cx="576" cy="576"/>
            </a:xfrm>
            <a:prstGeom prst="ellipse">
              <a:avLst/>
            </a:prstGeom>
            <a:solidFill>
              <a:schemeClr val="tx2">
                <a:alpha val="5294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charset="-122"/>
              </a:endParaRPr>
            </a:p>
          </p:txBody>
        </p:sp>
        <p:sp>
          <p:nvSpPr>
            <p:cNvPr id="14" name="Oval 27"/>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charset="-122"/>
              </a:endParaRPr>
            </a:p>
          </p:txBody>
        </p:sp>
      </p:grpSp>
      <p:pic>
        <p:nvPicPr>
          <p:cNvPr id="15" name="Picture 29" descr="http://fwpt.shnu.edu.cn/images/17448270.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8600" y="6045200"/>
            <a:ext cx="102235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1143000" y="2590800"/>
            <a:ext cx="7086600" cy="1012825"/>
          </a:xfrm>
          <a:effectLst>
            <a:outerShdw dist="53882" dir="2700000" algn="ctr" rotWithShape="0">
              <a:schemeClr val="tx1"/>
            </a:outerShdw>
          </a:effectLst>
        </p:spPr>
        <p:txBody>
          <a:bodyPr/>
          <a:lstStyle>
            <a:lvl1pPr>
              <a:defRPr sz="4800"/>
            </a:lvl1pPr>
          </a:lstStyle>
          <a:p>
            <a:pPr lvl="0"/>
            <a:endParaRPr lang="en-US" altLang="zh-CN" noProof="0" dirty="0" smtClean="0"/>
          </a:p>
        </p:txBody>
      </p:sp>
      <p:sp>
        <p:nvSpPr>
          <p:cNvPr id="3075" name="Rectangle 3"/>
          <p:cNvSpPr>
            <a:spLocks noGrp="1" noChangeArrowheads="1"/>
          </p:cNvSpPr>
          <p:nvPr>
            <p:ph type="subTitle" idx="1"/>
          </p:nvPr>
        </p:nvSpPr>
        <p:spPr bwMode="white">
          <a:xfrm>
            <a:off x="1295400" y="4555621"/>
            <a:ext cx="6705600" cy="381000"/>
          </a:xfrm>
        </p:spPr>
        <p:txBody>
          <a:bodyPr/>
          <a:lstStyle>
            <a:lvl1pPr marL="0" indent="0" algn="ctr">
              <a:buFont typeface="Wingdings" pitchFamily="2" charset="2"/>
              <a:buNone/>
              <a:defRPr sz="2000"/>
            </a:lvl1pPr>
          </a:lstStyle>
          <a:p>
            <a:pPr lvl="0"/>
            <a:r>
              <a:rPr lang="en-US" altLang="zh-CN" noProof="0" dirty="0" smtClean="0"/>
              <a:t>Click to edit Master subtitle style</a:t>
            </a:r>
          </a:p>
        </p:txBody>
      </p:sp>
      <p:sp>
        <p:nvSpPr>
          <p:cNvPr id="16" name="Rectangle 4"/>
          <p:cNvSpPr>
            <a:spLocks noGrp="1" noChangeArrowheads="1"/>
          </p:cNvSpPr>
          <p:nvPr>
            <p:ph type="dt" sz="half" idx="10"/>
          </p:nvPr>
        </p:nvSpPr>
        <p:spPr>
          <a:xfrm>
            <a:off x="457200" y="6477000"/>
            <a:ext cx="2133600" cy="244475"/>
          </a:xfrm>
        </p:spPr>
        <p:txBody>
          <a:bodyPr/>
          <a:lstStyle>
            <a:lvl1pPr>
              <a:defRPr sz="1200"/>
            </a:lvl1pPr>
          </a:lstStyle>
          <a:p>
            <a:pPr>
              <a:defRPr/>
            </a:pPr>
            <a:endParaRPr lang="en-US" altLang="zh-CN"/>
          </a:p>
        </p:txBody>
      </p:sp>
      <p:sp>
        <p:nvSpPr>
          <p:cNvPr id="17" name="Rectangle 5"/>
          <p:cNvSpPr>
            <a:spLocks noGrp="1" noChangeArrowheads="1"/>
          </p:cNvSpPr>
          <p:nvPr>
            <p:ph type="ftr" sz="quarter" idx="11"/>
          </p:nvPr>
        </p:nvSpPr>
        <p:spPr>
          <a:xfrm>
            <a:off x="3124200" y="6477000"/>
            <a:ext cx="2895600" cy="244475"/>
          </a:xfrm>
        </p:spPr>
        <p:txBody>
          <a:bodyPr/>
          <a:lstStyle>
            <a:lvl1pPr>
              <a:defRPr sz="1200"/>
            </a:lvl1pPr>
          </a:lstStyle>
          <a:p>
            <a:pPr>
              <a:defRPr/>
            </a:pPr>
            <a:endParaRPr lang="en-US" altLang="zh-CN"/>
          </a:p>
        </p:txBody>
      </p:sp>
      <p:sp>
        <p:nvSpPr>
          <p:cNvPr id="18" name="Rectangle 6"/>
          <p:cNvSpPr>
            <a:spLocks noGrp="1" noChangeArrowheads="1"/>
          </p:cNvSpPr>
          <p:nvPr>
            <p:ph type="sldNum" sz="quarter" idx="12"/>
          </p:nvPr>
        </p:nvSpPr>
        <p:spPr>
          <a:xfrm>
            <a:off x="6553200" y="6477000"/>
            <a:ext cx="2133600" cy="244475"/>
          </a:xfrm>
        </p:spPr>
        <p:txBody>
          <a:bodyPr/>
          <a:lstStyle>
            <a:lvl1pPr>
              <a:defRPr sz="1200"/>
            </a:lvl1pPr>
          </a:lstStyle>
          <a:p>
            <a:pPr>
              <a:defRPr/>
            </a:pPr>
            <a:fld id="{72E77C24-2E09-42DC-BAB1-87F54E67DC1C}" type="slidenum">
              <a:rPr lang="en-US" altLang="zh-CN"/>
              <a:pPr>
                <a:defRPr/>
              </a:pPr>
              <a:t>‹#›</a:t>
            </a:fld>
            <a:endParaRPr lang="en-US" altLang="zh-CN" dirty="0"/>
          </a:p>
        </p:txBody>
      </p:sp>
    </p:spTree>
    <p:extLst>
      <p:ext uri="{BB962C8B-B14F-4D97-AF65-F5344CB8AC3E}">
        <p14:creationId xmlns:p14="http://schemas.microsoft.com/office/powerpoint/2010/main" val="3086816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BEA9A8B-D511-4CBD-98AB-0A1D13CA1C3D}" type="slidenum">
              <a:rPr lang="en-US" altLang="zh-CN"/>
              <a:pPr>
                <a:defRPr/>
              </a:pPr>
              <a:t>‹#›</a:t>
            </a:fld>
            <a:endParaRPr lang="en-US" altLang="zh-CN"/>
          </a:p>
        </p:txBody>
      </p:sp>
    </p:spTree>
    <p:extLst>
      <p:ext uri="{BB962C8B-B14F-4D97-AF65-F5344CB8AC3E}">
        <p14:creationId xmlns:p14="http://schemas.microsoft.com/office/powerpoint/2010/main" val="437811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5800"/>
            <a:ext cx="2057400" cy="5638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85800"/>
            <a:ext cx="6019800" cy="5638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37D655B-589B-45CF-9B22-CAA048B1F0C6}" type="slidenum">
              <a:rPr lang="en-US" altLang="zh-CN"/>
              <a:pPr>
                <a:defRPr/>
              </a:pPr>
              <a:t>‹#›</a:t>
            </a:fld>
            <a:endParaRPr lang="en-US" altLang="zh-CN"/>
          </a:p>
        </p:txBody>
      </p:sp>
    </p:spTree>
    <p:extLst>
      <p:ext uri="{BB962C8B-B14F-4D97-AF65-F5344CB8AC3E}">
        <p14:creationId xmlns:p14="http://schemas.microsoft.com/office/powerpoint/2010/main" val="19386083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914400" y="685800"/>
            <a:ext cx="73914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828800"/>
            <a:ext cx="8229600" cy="4495800"/>
          </a:xfrm>
        </p:spPr>
        <p:txBody>
          <a:bodyPr/>
          <a:lstStyle/>
          <a:p>
            <a:pPr lvl="0"/>
            <a:endParaRPr lang="zh-CN"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99F4DB1-F377-4435-94E7-117FEED9BDD4}" type="slidenum">
              <a:rPr lang="en-US" altLang="zh-CN"/>
              <a:pPr>
                <a:defRPr/>
              </a:pPr>
              <a:t>‹#›</a:t>
            </a:fld>
            <a:endParaRPr lang="en-US" altLang="zh-CN"/>
          </a:p>
        </p:txBody>
      </p:sp>
    </p:spTree>
    <p:extLst>
      <p:ext uri="{BB962C8B-B14F-4D97-AF65-F5344CB8AC3E}">
        <p14:creationId xmlns:p14="http://schemas.microsoft.com/office/powerpoint/2010/main" val="2768458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marL="0" indent="717550">
              <a:buNone/>
              <a:defRPr sz="2400" b="1">
                <a:solidFill>
                  <a:schemeClr val="tx1"/>
                </a:solidFill>
                <a:effectLst>
                  <a:outerShdw blurRad="38100" dist="38100" dir="2700000" algn="tl">
                    <a:srgbClr val="000000">
                      <a:alpha val="43137"/>
                    </a:srgbClr>
                  </a:outerShdw>
                </a:effectLst>
                <a:latin typeface="黑体" pitchFamily="49" charset="-122"/>
                <a:ea typeface="黑体" pitchFamily="49" charset="-122"/>
              </a:defRPr>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24D94B8-CA3F-4CA5-AC19-72DC720057E6}" type="slidenum">
              <a:rPr lang="en-US" altLang="zh-CN"/>
              <a:pPr>
                <a:defRPr/>
              </a:pPr>
              <a:t>‹#›</a:t>
            </a:fld>
            <a:endParaRPr lang="en-US" altLang="zh-CN"/>
          </a:p>
        </p:txBody>
      </p:sp>
    </p:spTree>
    <p:extLst>
      <p:ext uri="{BB962C8B-B14F-4D97-AF65-F5344CB8AC3E}">
        <p14:creationId xmlns:p14="http://schemas.microsoft.com/office/powerpoint/2010/main" val="513831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53F78C7-02FB-4D14-8086-BFF227D7F0C7}" type="slidenum">
              <a:rPr lang="en-US" altLang="zh-CN"/>
              <a:pPr>
                <a:defRPr/>
              </a:pPr>
              <a:t>‹#›</a:t>
            </a:fld>
            <a:endParaRPr lang="en-US" altLang="zh-CN"/>
          </a:p>
        </p:txBody>
      </p:sp>
    </p:spTree>
    <p:extLst>
      <p:ext uri="{BB962C8B-B14F-4D97-AF65-F5344CB8AC3E}">
        <p14:creationId xmlns:p14="http://schemas.microsoft.com/office/powerpoint/2010/main" val="3740507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3E6C32E-0BC1-4FFB-8A36-ACEEB3854F65}" type="slidenum">
              <a:rPr lang="en-US" altLang="zh-CN"/>
              <a:pPr>
                <a:defRPr/>
              </a:pPr>
              <a:t>‹#›</a:t>
            </a:fld>
            <a:endParaRPr lang="en-US" altLang="zh-CN"/>
          </a:p>
        </p:txBody>
      </p:sp>
    </p:spTree>
    <p:extLst>
      <p:ext uri="{BB962C8B-B14F-4D97-AF65-F5344CB8AC3E}">
        <p14:creationId xmlns:p14="http://schemas.microsoft.com/office/powerpoint/2010/main" val="4019121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AA18224-0890-4A5E-A298-8E026751AFE1}" type="slidenum">
              <a:rPr lang="en-US" altLang="zh-CN"/>
              <a:pPr>
                <a:defRPr/>
              </a:pPr>
              <a:t>‹#›</a:t>
            </a:fld>
            <a:endParaRPr lang="en-US" altLang="zh-CN"/>
          </a:p>
        </p:txBody>
      </p:sp>
    </p:spTree>
    <p:extLst>
      <p:ext uri="{BB962C8B-B14F-4D97-AF65-F5344CB8AC3E}">
        <p14:creationId xmlns:p14="http://schemas.microsoft.com/office/powerpoint/2010/main" val="2853013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0BA6A3E9-1E1B-400C-8D86-4755F74C39E9}" type="slidenum">
              <a:rPr lang="en-US" altLang="zh-CN"/>
              <a:pPr>
                <a:defRPr/>
              </a:pPr>
              <a:t>‹#›</a:t>
            </a:fld>
            <a:endParaRPr lang="en-US" altLang="zh-CN"/>
          </a:p>
        </p:txBody>
      </p:sp>
    </p:spTree>
    <p:extLst>
      <p:ext uri="{BB962C8B-B14F-4D97-AF65-F5344CB8AC3E}">
        <p14:creationId xmlns:p14="http://schemas.microsoft.com/office/powerpoint/2010/main" val="2239154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71500A1B-CF1D-433A-B4F1-906E45990AB1}" type="slidenum">
              <a:rPr lang="en-US" altLang="zh-CN"/>
              <a:pPr>
                <a:defRPr/>
              </a:pPr>
              <a:t>‹#›</a:t>
            </a:fld>
            <a:endParaRPr lang="en-US" altLang="zh-CN"/>
          </a:p>
        </p:txBody>
      </p:sp>
    </p:spTree>
    <p:extLst>
      <p:ext uri="{BB962C8B-B14F-4D97-AF65-F5344CB8AC3E}">
        <p14:creationId xmlns:p14="http://schemas.microsoft.com/office/powerpoint/2010/main" val="6688324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0AF69EC-D7B4-443A-9B41-D86D7BD154D4}" type="slidenum">
              <a:rPr lang="en-US" altLang="zh-CN"/>
              <a:pPr>
                <a:defRPr/>
              </a:pPr>
              <a:t>‹#›</a:t>
            </a:fld>
            <a:endParaRPr lang="en-US" altLang="zh-CN"/>
          </a:p>
        </p:txBody>
      </p:sp>
    </p:spTree>
    <p:extLst>
      <p:ext uri="{BB962C8B-B14F-4D97-AF65-F5344CB8AC3E}">
        <p14:creationId xmlns:p14="http://schemas.microsoft.com/office/powerpoint/2010/main" val="3029599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EFF00F6-09CE-46DA-8726-01FF56BD1E70}" type="slidenum">
              <a:rPr lang="en-US" altLang="zh-CN"/>
              <a:pPr>
                <a:defRPr/>
              </a:pPr>
              <a:t>‹#›</a:t>
            </a:fld>
            <a:endParaRPr lang="en-US" altLang="zh-CN"/>
          </a:p>
        </p:txBody>
      </p:sp>
    </p:spTree>
    <p:extLst>
      <p:ext uri="{BB962C8B-B14F-4D97-AF65-F5344CB8AC3E}">
        <p14:creationId xmlns:p14="http://schemas.microsoft.com/office/powerpoint/2010/main" val="718007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27"/>
          <p:cNvGraphicFramePr>
            <a:graphicFrameLocks noChangeAspect="1"/>
          </p:cNvGraphicFramePr>
          <p:nvPr/>
        </p:nvGraphicFramePr>
        <p:xfrm>
          <a:off x="0" y="0"/>
          <a:ext cx="9144000" cy="1200150"/>
        </p:xfrm>
        <a:graphic>
          <a:graphicData uri="http://schemas.openxmlformats.org/presentationml/2006/ole">
            <mc:AlternateContent xmlns:mc="http://schemas.openxmlformats.org/markup-compatibility/2006">
              <mc:Choice xmlns:v="urn:schemas-microsoft-com:vml" Requires="v">
                <p:oleObj spid="_x0000_s1091" name="Image" r:id="rId15" imgW="9561905" imgH="1600000" progId="Photoshop.Image.6">
                  <p:embed/>
                </p:oleObj>
              </mc:Choice>
              <mc:Fallback>
                <p:oleObj name="Image" r:id="rId15" imgW="9561905" imgH="1600000" progId="Photoshop.Image.6">
                  <p:embed/>
                  <p:pic>
                    <p:nvPicPr>
                      <p:cNvPr id="0" name="Object 2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white">
                      <a:xfrm>
                        <a:off x="0" y="0"/>
                        <a:ext cx="9144000"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7" name="Freeform 16"/>
          <p:cNvSpPr>
            <a:spLocks/>
          </p:cNvSpPr>
          <p:nvPr/>
        </p:nvSpPr>
        <p:spPr bwMode="gray">
          <a:xfrm>
            <a:off x="-11113" y="280988"/>
            <a:ext cx="9155113" cy="1620837"/>
          </a:xfrm>
          <a:custGeom>
            <a:avLst/>
            <a:gdLst>
              <a:gd name="T0" fmla="*/ 2147483647 w 5767"/>
              <a:gd name="T1" fmla="*/ 2147483647 h 1021"/>
              <a:gd name="T2" fmla="*/ 2147483647 w 5767"/>
              <a:gd name="T3" fmla="*/ 2147483647 h 1021"/>
              <a:gd name="T4" fmla="*/ 2147483647 w 5767"/>
              <a:gd name="T5" fmla="*/ 2147483647 h 1021"/>
              <a:gd name="T6" fmla="*/ 2147483647 w 5767"/>
              <a:gd name="T7" fmla="*/ 0 h 1021"/>
              <a:gd name="T8" fmla="*/ 2147483647 w 5767"/>
              <a:gd name="T9" fmla="*/ 2147483647 h 1021"/>
              <a:gd name="T10" fmla="*/ 2147483647 w 5767"/>
              <a:gd name="T11" fmla="*/ 2147483647 h 1021"/>
              <a:gd name="T12" fmla="*/ 2147483647 w 5767"/>
              <a:gd name="T13" fmla="*/ 2147483647 h 1021"/>
              <a:gd name="T14" fmla="*/ 2147483647 w 5767"/>
              <a:gd name="T15" fmla="*/ 2147483647 h 1021"/>
              <a:gd name="T16" fmla="*/ 2147483647 w 5767"/>
              <a:gd name="T17" fmla="*/ 2147483647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7" h="1021">
                <a:moveTo>
                  <a:pt x="6" y="109"/>
                </a:moveTo>
                <a:cubicBezTo>
                  <a:pt x="144" y="93"/>
                  <a:pt x="626" y="42"/>
                  <a:pt x="1427" y="46"/>
                </a:cubicBezTo>
                <a:cubicBezTo>
                  <a:pt x="2228" y="50"/>
                  <a:pt x="3321" y="224"/>
                  <a:pt x="4032" y="255"/>
                </a:cubicBezTo>
                <a:cubicBezTo>
                  <a:pt x="4742" y="286"/>
                  <a:pt x="5649" y="91"/>
                  <a:pt x="5767" y="0"/>
                </a:cubicBezTo>
                <a:lnTo>
                  <a:pt x="5767" y="776"/>
                </a:lnTo>
                <a:cubicBezTo>
                  <a:pt x="4948" y="879"/>
                  <a:pt x="4543" y="844"/>
                  <a:pt x="4065" y="831"/>
                </a:cubicBezTo>
                <a:cubicBezTo>
                  <a:pt x="3587" y="818"/>
                  <a:pt x="2973" y="694"/>
                  <a:pt x="1984" y="674"/>
                </a:cubicBezTo>
                <a:cubicBezTo>
                  <a:pt x="995" y="654"/>
                  <a:pt x="28" y="969"/>
                  <a:pt x="14" y="995"/>
                </a:cubicBezTo>
                <a:cubicBezTo>
                  <a:pt x="0" y="1021"/>
                  <a:pt x="6" y="255"/>
                  <a:pt x="6" y="109"/>
                </a:cubicBezTo>
                <a:close/>
              </a:path>
            </a:pathLst>
          </a:custGeom>
          <a:solidFill>
            <a:schemeClr val="accent1">
              <a:alpha val="41176"/>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8" name="Freeform 17"/>
          <p:cNvSpPr>
            <a:spLocks/>
          </p:cNvSpPr>
          <p:nvPr/>
        </p:nvSpPr>
        <p:spPr bwMode="gray">
          <a:xfrm>
            <a:off x="-20638" y="533400"/>
            <a:ext cx="9161463" cy="1006475"/>
          </a:xfrm>
          <a:custGeom>
            <a:avLst/>
            <a:gdLst>
              <a:gd name="T0" fmla="*/ 2147483647 w 5771"/>
              <a:gd name="T1" fmla="*/ 2147483647 h 634"/>
              <a:gd name="T2" fmla="*/ 2147483647 w 5771"/>
              <a:gd name="T3" fmla="*/ 2147483647 h 634"/>
              <a:gd name="T4" fmla="*/ 2147483647 w 5771"/>
              <a:gd name="T5" fmla="*/ 2147483647 h 634"/>
              <a:gd name="T6" fmla="*/ 2147483647 w 5771"/>
              <a:gd name="T7" fmla="*/ 2147483647 h 634"/>
              <a:gd name="T8" fmla="*/ 2147483647 w 5771"/>
              <a:gd name="T9" fmla="*/ 2147483647 h 634"/>
              <a:gd name="T10" fmla="*/ 2147483647 w 5771"/>
              <a:gd name="T11" fmla="*/ 2147483647 h 634"/>
              <a:gd name="T12" fmla="*/ 2147483647 w 5771"/>
              <a:gd name="T13" fmla="*/ 2147483647 h 634"/>
              <a:gd name="T14" fmla="*/ 2147483647 w 5771"/>
              <a:gd name="T15" fmla="*/ 2147483647 h 634"/>
              <a:gd name="T16" fmla="*/ 2147483647 w 5771"/>
              <a:gd name="T17" fmla="*/ 2147483647 h 6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1" h="634">
                <a:moveTo>
                  <a:pt x="20" y="109"/>
                </a:moveTo>
                <a:cubicBezTo>
                  <a:pt x="26" y="109"/>
                  <a:pt x="645" y="0"/>
                  <a:pt x="1442" y="3"/>
                </a:cubicBezTo>
                <a:cubicBezTo>
                  <a:pt x="2239" y="6"/>
                  <a:pt x="3443" y="123"/>
                  <a:pt x="4150" y="148"/>
                </a:cubicBezTo>
                <a:cubicBezTo>
                  <a:pt x="4858" y="173"/>
                  <a:pt x="5633" y="63"/>
                  <a:pt x="5771" y="37"/>
                </a:cubicBezTo>
                <a:lnTo>
                  <a:pt x="5771" y="557"/>
                </a:lnTo>
                <a:cubicBezTo>
                  <a:pt x="4926" y="634"/>
                  <a:pt x="4422" y="612"/>
                  <a:pt x="3942" y="592"/>
                </a:cubicBezTo>
                <a:cubicBezTo>
                  <a:pt x="3463" y="572"/>
                  <a:pt x="2588" y="450"/>
                  <a:pt x="1839" y="456"/>
                </a:cubicBezTo>
                <a:cubicBezTo>
                  <a:pt x="1182" y="455"/>
                  <a:pt x="0" y="618"/>
                  <a:pt x="6" y="620"/>
                </a:cubicBezTo>
                <a:cubicBezTo>
                  <a:pt x="12" y="621"/>
                  <a:pt x="14" y="109"/>
                  <a:pt x="20" y="109"/>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29" name="Group 18"/>
          <p:cNvGrpSpPr>
            <a:grpSpLocks/>
          </p:cNvGrpSpPr>
          <p:nvPr/>
        </p:nvGrpSpPr>
        <p:grpSpPr bwMode="auto">
          <a:xfrm>
            <a:off x="7740650" y="347663"/>
            <a:ext cx="387350" cy="366712"/>
            <a:chOff x="4752" y="1200"/>
            <a:chExt cx="288" cy="288"/>
          </a:xfrm>
        </p:grpSpPr>
        <p:sp>
          <p:nvSpPr>
            <p:cNvPr id="1043" name="Oval 19"/>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charset="-122"/>
              </a:endParaRPr>
            </a:p>
          </p:txBody>
        </p:sp>
        <p:sp>
          <p:nvSpPr>
            <p:cNvPr id="1044" name="Oval 20"/>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charset="-122"/>
              </a:endParaRPr>
            </a:p>
          </p:txBody>
        </p:sp>
      </p:grpSp>
      <p:grpSp>
        <p:nvGrpSpPr>
          <p:cNvPr id="1030" name="Group 21"/>
          <p:cNvGrpSpPr>
            <a:grpSpLocks/>
          </p:cNvGrpSpPr>
          <p:nvPr/>
        </p:nvGrpSpPr>
        <p:grpSpPr bwMode="auto">
          <a:xfrm>
            <a:off x="8153400" y="53975"/>
            <a:ext cx="609600" cy="592138"/>
            <a:chOff x="4992" y="816"/>
            <a:chExt cx="576" cy="576"/>
          </a:xfrm>
        </p:grpSpPr>
        <p:sp>
          <p:nvSpPr>
            <p:cNvPr id="1039" name="Oval 22"/>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charset="-122"/>
              </a:endParaRPr>
            </a:p>
          </p:txBody>
        </p:sp>
        <p:sp>
          <p:nvSpPr>
            <p:cNvPr id="1047" name="Oval 23"/>
            <p:cNvSpPr>
              <a:spLocks noChangeArrowheads="1"/>
            </p:cNvSpPr>
            <p:nvPr userDrawn="1"/>
          </p:nvSpPr>
          <p:spPr bwMode="gray">
            <a:xfrm>
              <a:off x="4992" y="912"/>
              <a:ext cx="480" cy="385"/>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charset="-122"/>
              </a:endParaRPr>
            </a:p>
          </p:txBody>
        </p:sp>
      </p:grpSp>
      <p:grpSp>
        <p:nvGrpSpPr>
          <p:cNvPr id="1031" name="Group 24"/>
          <p:cNvGrpSpPr>
            <a:grpSpLocks/>
          </p:cNvGrpSpPr>
          <p:nvPr/>
        </p:nvGrpSpPr>
        <p:grpSpPr bwMode="auto">
          <a:xfrm>
            <a:off x="171450" y="819150"/>
            <a:ext cx="720725" cy="762000"/>
            <a:chOff x="4992" y="816"/>
            <a:chExt cx="576" cy="576"/>
          </a:xfrm>
        </p:grpSpPr>
        <p:sp>
          <p:nvSpPr>
            <p:cNvPr id="1037" name="Oval 25"/>
            <p:cNvSpPr>
              <a:spLocks noChangeArrowheads="1"/>
            </p:cNvSpPr>
            <p:nvPr userDrawn="1"/>
          </p:nvSpPr>
          <p:spPr bwMode="gray">
            <a:xfrm>
              <a:off x="4992" y="816"/>
              <a:ext cx="576" cy="576"/>
            </a:xfrm>
            <a:prstGeom prst="ellipse">
              <a:avLst/>
            </a:prstGeom>
            <a:solidFill>
              <a:schemeClr val="tx2">
                <a:alpha val="5294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charset="-122"/>
              </a:endParaRPr>
            </a:p>
          </p:txBody>
        </p:sp>
        <p:sp>
          <p:nvSpPr>
            <p:cNvPr id="1050" name="Oval 26"/>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charset="-122"/>
              </a:endParaRPr>
            </a:p>
          </p:txBody>
        </p:sp>
      </p:grpSp>
      <p:sp>
        <p:nvSpPr>
          <p:cNvPr id="1032" name="Rectangle 3"/>
          <p:cNvSpPr>
            <a:spLocks noGrp="1" noChangeArrowheads="1"/>
          </p:cNvSpPr>
          <p:nvPr>
            <p:ph type="body" idx="1"/>
          </p:nvPr>
        </p:nvSpPr>
        <p:spPr bwMode="auto">
          <a:xfrm>
            <a:off x="457200" y="1828800"/>
            <a:ext cx="82296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 name="Rectangle 4"/>
          <p:cNvSpPr>
            <a:spLocks noGrp="1" noChangeArrowheads="1"/>
          </p:cNvSpPr>
          <p:nvPr>
            <p:ph type="dt" sz="half" idx="2"/>
          </p:nvPr>
        </p:nvSpPr>
        <p:spPr bwMode="auto">
          <a:xfrm>
            <a:off x="457200" y="6400800"/>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ea typeface="宋体" charset="-122"/>
              </a:defRPr>
            </a:lvl1pPr>
          </a:lstStyle>
          <a:p>
            <a:pPr>
              <a:defRPr/>
            </a:pPr>
            <a:endParaRPr lang="en-US" altLang="zh-CN"/>
          </a:p>
        </p:txBody>
      </p:sp>
      <p:sp>
        <p:nvSpPr>
          <p:cNvPr id="3" name="Rectangle 5"/>
          <p:cNvSpPr>
            <a:spLocks noGrp="1" noChangeArrowheads="1"/>
          </p:cNvSpPr>
          <p:nvPr>
            <p:ph type="ftr" sz="quarter" idx="3"/>
          </p:nvPr>
        </p:nvSpPr>
        <p:spPr bwMode="auto">
          <a:xfrm>
            <a:off x="3124200" y="6400800"/>
            <a:ext cx="2895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ea typeface="宋体" charset="-122"/>
              </a:defRPr>
            </a:lvl1pPr>
          </a:lstStyle>
          <a:p>
            <a:pPr>
              <a:defRPr/>
            </a:pPr>
            <a:endParaRPr lang="en-US" altLang="zh-CN"/>
          </a:p>
        </p:txBody>
      </p:sp>
      <p:sp>
        <p:nvSpPr>
          <p:cNvPr id="4" name="Rectangle 6"/>
          <p:cNvSpPr>
            <a:spLocks noGrp="1" noChangeArrowheads="1"/>
          </p:cNvSpPr>
          <p:nvPr>
            <p:ph type="sldNum" sz="quarter" idx="4"/>
          </p:nvPr>
        </p:nvSpPr>
        <p:spPr bwMode="auto">
          <a:xfrm>
            <a:off x="6553200" y="6400800"/>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ea typeface="宋体" charset="-122"/>
              </a:defRPr>
            </a:lvl1pPr>
          </a:lstStyle>
          <a:p>
            <a:pPr>
              <a:defRPr/>
            </a:pPr>
            <a:fld id="{809A686E-A8C2-487B-B8AF-B25DFF6139F8}" type="slidenum">
              <a:rPr lang="en-US" altLang="zh-CN"/>
              <a:pPr>
                <a:defRPr/>
              </a:pPr>
              <a:t>‹#›</a:t>
            </a:fld>
            <a:endParaRPr lang="en-US" altLang="zh-CN"/>
          </a:p>
        </p:txBody>
      </p:sp>
      <p:sp>
        <p:nvSpPr>
          <p:cNvPr id="1036" name="Rectangle 2"/>
          <p:cNvSpPr>
            <a:spLocks noGrp="1" noChangeArrowheads="1"/>
          </p:cNvSpPr>
          <p:nvPr>
            <p:ph type="title"/>
          </p:nvPr>
        </p:nvSpPr>
        <p:spPr bwMode="white">
          <a:xfrm>
            <a:off x="914400" y="685800"/>
            <a:ext cx="73914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Tree>
  </p:cSld>
  <p:clrMap bg1="lt1" tx1="dk1" bg2="lt2" tx2="dk2" accent1="accent1" accent2="accent2" accent3="accent3" accent4="accent4" accent5="accent5" accent6="accent6" hlink="hlink" folHlink="folHlink"/>
  <p:sldLayoutIdLst>
    <p:sldLayoutId id="2147483699"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Arial" charset="0"/>
        </a:defRPr>
      </a:lvl2pPr>
      <a:lvl3pPr algn="ctr" rtl="0" eaLnBrk="0" fontAlgn="base" hangingPunct="0">
        <a:spcBef>
          <a:spcPct val="0"/>
        </a:spcBef>
        <a:spcAft>
          <a:spcPct val="0"/>
        </a:spcAft>
        <a:defRPr sz="3600" b="1">
          <a:solidFill>
            <a:schemeClr val="bg1"/>
          </a:solidFill>
          <a:latin typeface="Arial" charset="0"/>
        </a:defRPr>
      </a:lvl3pPr>
      <a:lvl4pPr algn="ctr" rtl="0" eaLnBrk="0" fontAlgn="base" hangingPunct="0">
        <a:spcBef>
          <a:spcPct val="0"/>
        </a:spcBef>
        <a:spcAft>
          <a:spcPct val="0"/>
        </a:spcAft>
        <a:defRPr sz="3600" b="1">
          <a:solidFill>
            <a:schemeClr val="bg1"/>
          </a:solidFill>
          <a:latin typeface="Arial" charset="0"/>
        </a:defRPr>
      </a:lvl4pPr>
      <a:lvl5pPr algn="ctr" rtl="0" eaLnBrk="0" fontAlgn="base" hangingPunct="0">
        <a:spcBef>
          <a:spcPct val="0"/>
        </a:spcBef>
        <a:spcAft>
          <a:spcPct val="0"/>
        </a:spcAft>
        <a:defRPr sz="3600" b="1">
          <a:solidFill>
            <a:schemeClr val="bg1"/>
          </a:solidFill>
          <a:latin typeface="Arial" charset="0"/>
        </a:defRPr>
      </a:lvl5pPr>
      <a:lvl6pPr marL="457200" algn="ctr" rtl="0" fontAlgn="base">
        <a:spcBef>
          <a:spcPct val="0"/>
        </a:spcBef>
        <a:spcAft>
          <a:spcPct val="0"/>
        </a:spcAft>
        <a:defRPr sz="3600" b="1">
          <a:solidFill>
            <a:schemeClr val="bg1"/>
          </a:solidFill>
          <a:latin typeface="Arial" charset="0"/>
        </a:defRPr>
      </a:lvl6pPr>
      <a:lvl7pPr marL="914400" algn="ctr" rtl="0" fontAlgn="base">
        <a:spcBef>
          <a:spcPct val="0"/>
        </a:spcBef>
        <a:spcAft>
          <a:spcPct val="0"/>
        </a:spcAft>
        <a:defRPr sz="3600" b="1">
          <a:solidFill>
            <a:schemeClr val="bg1"/>
          </a:solidFill>
          <a:latin typeface="Arial" charset="0"/>
        </a:defRPr>
      </a:lvl7pPr>
      <a:lvl8pPr marL="1371600" algn="ctr" rtl="0" fontAlgn="base">
        <a:spcBef>
          <a:spcPct val="0"/>
        </a:spcBef>
        <a:spcAft>
          <a:spcPct val="0"/>
        </a:spcAft>
        <a:defRPr sz="3600" b="1">
          <a:solidFill>
            <a:schemeClr val="bg1"/>
          </a:solidFill>
          <a:latin typeface="Arial" charset="0"/>
        </a:defRPr>
      </a:lvl8pPr>
      <a:lvl9pPr marL="1828800" algn="ctr" rtl="0" fontAlgn="base">
        <a:spcBef>
          <a:spcPct val="0"/>
        </a:spcBef>
        <a:spcAft>
          <a:spcPct val="0"/>
        </a:spcAft>
        <a:defRPr sz="3600" b="1">
          <a:solidFill>
            <a:schemeClr val="bg1"/>
          </a:solidFill>
          <a:latin typeface="Arial"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zh-CN" altLang="en-US" smtClean="0">
                <a:latin typeface="黑体" pitchFamily="49" charset="-122"/>
                <a:ea typeface="黑体" pitchFamily="49" charset="-122"/>
              </a:rPr>
              <a:t>科学研究的动力和方法</a:t>
            </a:r>
            <a:endParaRPr lang="en-US" altLang="zh-CN" smtClean="0">
              <a:solidFill>
                <a:schemeClr val="bg2"/>
              </a:solidFill>
              <a:latin typeface="黑体" pitchFamily="49" charset="-122"/>
              <a:ea typeface="黑体" pitchFamily="49" charset="-122"/>
            </a:endParaRPr>
          </a:p>
        </p:txBody>
      </p:sp>
    </p:spTree>
  </p:cSld>
  <p:clrMapOvr>
    <a:masterClrMapping/>
  </p:clrMapOvr>
  <p:transition spd="slow">
    <p:pull dir="l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zh-CN" dirty="0"/>
              <a:t>这里我们可以举一个例子，看看好奇心怎样促使苏格兰人约翰</a:t>
            </a:r>
            <a:r>
              <a:rPr lang="en-US" altLang="zh-CN" dirty="0"/>
              <a:t>.</a:t>
            </a:r>
            <a:r>
              <a:rPr lang="zh-CN" altLang="zh-CN" dirty="0"/>
              <a:t>亨特（</a:t>
            </a:r>
            <a:r>
              <a:rPr lang="en-US" altLang="zh-CN" dirty="0"/>
              <a:t>John Hunter, 1728-1793</a:t>
            </a:r>
            <a:r>
              <a:rPr lang="zh-CN" altLang="zh-CN" dirty="0"/>
              <a:t>，英国的近代实验室外科学和解剖学的奠基人之一</a:t>
            </a:r>
            <a:r>
              <a:rPr lang="zh-CN" altLang="zh-CN" dirty="0" smtClean="0"/>
              <a:t>）</a:t>
            </a:r>
            <a:r>
              <a:rPr lang="zh-CN" altLang="en-US" dirty="0" smtClean="0"/>
              <a:t>发现侧枝循环是一个典型的例子。</a:t>
            </a:r>
            <a:endParaRPr lang="zh-CN" altLang="en-US" dirty="0"/>
          </a:p>
        </p:txBody>
      </p:sp>
    </p:spTree>
    <p:extLst>
      <p:ext uri="{BB962C8B-B14F-4D97-AF65-F5344CB8AC3E}">
        <p14:creationId xmlns:p14="http://schemas.microsoft.com/office/powerpoint/2010/main" val="439622789"/>
      </p:ext>
    </p:extLst>
  </p:cSld>
  <p:clrMapOvr>
    <a:masterClrMapping/>
  </p:clrMapOvr>
  <p:transition spd="slow">
    <p:pull dir="l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712788">
              <a:lnSpc>
                <a:spcPct val="150000"/>
              </a:lnSpc>
              <a:buNone/>
            </a:pPr>
            <a:r>
              <a:rPr lang="zh-CN" altLang="en-US" b="1" dirty="0">
                <a:solidFill>
                  <a:schemeClr val="tx1"/>
                </a:solidFill>
                <a:effectLst>
                  <a:outerShdw blurRad="38100" dist="38100" dir="2700000" algn="tl">
                    <a:srgbClr val="000000">
                      <a:alpha val="43137"/>
                    </a:srgbClr>
                  </a:outerShdw>
                </a:effectLst>
                <a:latin typeface="黑体" pitchFamily="49" charset="-122"/>
                <a:ea typeface="黑体" pitchFamily="49" charset="-122"/>
              </a:rPr>
              <a:t>很多科研人员进行科学研究主要是因为他们对未知世界具有非常浓厚的兴趣，这种兴趣甚至到了哪怕牺牲一切，也要去探索的地步。</a:t>
            </a:r>
            <a:endParaRPr lang="en-US" altLang="zh-CN"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pPr marL="0" indent="712788">
              <a:lnSpc>
                <a:spcPct val="150000"/>
              </a:lnSpc>
              <a:buNone/>
            </a:pPr>
            <a:r>
              <a:rPr lang="zh-CN" altLang="en-US" b="1" dirty="0">
                <a:solidFill>
                  <a:schemeClr val="tx1"/>
                </a:solidFill>
                <a:effectLst>
                  <a:outerShdw blurRad="38100" dist="38100" dir="2700000" algn="tl">
                    <a:srgbClr val="000000">
                      <a:alpha val="43137"/>
                    </a:srgbClr>
                  </a:outerShdw>
                </a:effectLst>
                <a:latin typeface="黑体" pitchFamily="49" charset="-122"/>
                <a:ea typeface="黑体" pitchFamily="49" charset="-122"/>
              </a:rPr>
              <a:t>他们进行科学研究的目的只有一个，就是对未知的</a:t>
            </a:r>
            <a:r>
              <a:rPr lang="zh-CN" altLang="en-US"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世界好奇，对智力挑战浓厚兴趣。</a:t>
            </a:r>
            <a:endParaRPr lang="en-US" altLang="zh-CN"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pPr marL="0" indent="712788">
              <a:lnSpc>
                <a:spcPct val="150000"/>
              </a:lnSpc>
              <a:buNone/>
            </a:pPr>
            <a:r>
              <a:rPr lang="zh-CN" altLang="en-US" dirty="0" smtClean="0">
                <a:solidFill>
                  <a:schemeClr val="tx1"/>
                </a:solidFill>
              </a:rPr>
              <a:t>这种人就是爱因斯坦所说的第三种人。</a:t>
            </a:r>
            <a:endParaRPr lang="zh-CN" altLang="en-US"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3028376999"/>
      </p:ext>
    </p:extLst>
  </p:cSld>
  <p:clrMapOvr>
    <a:masterClrMapping/>
  </p:clrMapOvr>
  <p:transition spd="slow">
    <p:pull dir="l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286000"/>
            <a:ext cx="8229600" cy="4038600"/>
          </a:xfrm>
        </p:spPr>
        <p:txBody>
          <a:bodyPr/>
          <a:lstStyle/>
          <a:p>
            <a:pPr marL="0" indent="539750">
              <a:buNone/>
            </a:pPr>
            <a:r>
              <a:rPr lang="zh-CN" altLang="en-US" sz="3200" b="1" dirty="0" smtClean="0">
                <a:solidFill>
                  <a:schemeClr val="accent5">
                    <a:lumMod val="50000"/>
                  </a:schemeClr>
                </a:solidFill>
                <a:effectLst>
                  <a:outerShdw blurRad="38100" dist="38100" dir="2700000" algn="tl">
                    <a:srgbClr val="000000">
                      <a:alpha val="43137"/>
                    </a:srgbClr>
                  </a:outerShdw>
                </a:effectLst>
                <a:latin typeface="黑体" pitchFamily="49" charset="-122"/>
                <a:ea typeface="黑体" pitchFamily="49" charset="-122"/>
              </a:rPr>
              <a:t>科学研究的第二大驱动力是：</a:t>
            </a:r>
            <a:endParaRPr lang="en-US" altLang="zh-CN" sz="3200" b="1" dirty="0" smtClean="0">
              <a:solidFill>
                <a:schemeClr val="accent5">
                  <a:lumMod val="50000"/>
                </a:schemeClr>
              </a:solidFill>
              <a:effectLst>
                <a:outerShdw blurRad="38100" dist="38100" dir="2700000" algn="tl">
                  <a:srgbClr val="000000">
                    <a:alpha val="43137"/>
                  </a:srgbClr>
                </a:outerShdw>
              </a:effectLst>
              <a:latin typeface="黑体" pitchFamily="49" charset="-122"/>
              <a:ea typeface="黑体" pitchFamily="49" charset="-122"/>
            </a:endParaRPr>
          </a:p>
          <a:p>
            <a:pPr marL="0" indent="539750">
              <a:buNone/>
            </a:pPr>
            <a:endParaRPr lang="en-US" altLang="zh-CN" sz="4400" b="1" dirty="0">
              <a:solidFill>
                <a:schemeClr val="accent5">
                  <a:lumMod val="50000"/>
                </a:schemeClr>
              </a:solidFill>
              <a:effectLst>
                <a:outerShdw blurRad="38100" dist="38100" dir="2700000" algn="tl">
                  <a:srgbClr val="000000">
                    <a:alpha val="43137"/>
                  </a:srgbClr>
                </a:outerShdw>
              </a:effectLst>
              <a:latin typeface="黑体" pitchFamily="49" charset="-122"/>
              <a:ea typeface="黑体" pitchFamily="49" charset="-122"/>
            </a:endParaRPr>
          </a:p>
          <a:p>
            <a:pPr marL="0" indent="0" algn="ctr">
              <a:buNone/>
            </a:pPr>
            <a:r>
              <a:rPr lang="zh-CN" altLang="en-US" sz="5400" dirty="0" smtClean="0">
                <a:effectLst>
                  <a:outerShdw blurRad="38100" dist="38100" dir="2700000" algn="tl">
                    <a:srgbClr val="000000">
                      <a:alpha val="43137"/>
                    </a:srgbClr>
                  </a:outerShdw>
                </a:effectLst>
                <a:latin typeface="华文琥珀" pitchFamily="2" charset="-122"/>
                <a:ea typeface="华文琥珀" pitchFamily="2" charset="-122"/>
              </a:rPr>
              <a:t>利益驱动</a:t>
            </a:r>
            <a:endParaRPr lang="en-US" altLang="zh-CN" sz="5400" dirty="0" smtClean="0">
              <a:effectLst>
                <a:outerShdw blurRad="38100" dist="38100" dir="2700000" algn="tl">
                  <a:srgbClr val="000000">
                    <a:alpha val="43137"/>
                  </a:srgbClr>
                </a:outerShdw>
              </a:effectLst>
              <a:latin typeface="华文琥珀" pitchFamily="2" charset="-122"/>
              <a:ea typeface="华文琥珀" pitchFamily="2" charset="-122"/>
            </a:endParaRPr>
          </a:p>
          <a:p>
            <a:pPr marL="0" indent="0">
              <a:buNone/>
            </a:pPr>
            <a:endParaRPr lang="zh-CN" altLang="en-US" dirty="0"/>
          </a:p>
        </p:txBody>
      </p:sp>
    </p:spTree>
    <p:extLst>
      <p:ext uri="{BB962C8B-B14F-4D97-AF65-F5344CB8AC3E}">
        <p14:creationId xmlns:p14="http://schemas.microsoft.com/office/powerpoint/2010/main" val="1386046488"/>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1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1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539750">
              <a:lnSpc>
                <a:spcPct val="150000"/>
              </a:lnSpc>
              <a:buNone/>
            </a:pPr>
            <a:r>
              <a:rPr lang="zh-CN" altLang="en-US" b="1" dirty="0">
                <a:solidFill>
                  <a:schemeClr val="tx1"/>
                </a:solidFill>
                <a:effectLst>
                  <a:outerShdw blurRad="38100" dist="38100" dir="2700000" algn="tl">
                    <a:srgbClr val="000000">
                      <a:alpha val="43137"/>
                    </a:srgbClr>
                  </a:outerShdw>
                </a:effectLst>
                <a:latin typeface="黑体" pitchFamily="49" charset="-122"/>
                <a:ea typeface="黑体" pitchFamily="49" charset="-122"/>
              </a:rPr>
              <a:t>说到利益，大家首先想到的</a:t>
            </a:r>
            <a:r>
              <a:rPr lang="zh-CN" altLang="en-US"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是金钱</a:t>
            </a:r>
            <a:r>
              <a:rPr lang="zh-CN" altLang="en-US" b="1" dirty="0">
                <a:solidFill>
                  <a:schemeClr val="tx1"/>
                </a:solidFill>
                <a:effectLst>
                  <a:outerShdw blurRad="38100" dist="38100" dir="2700000" algn="tl">
                    <a:srgbClr val="000000">
                      <a:alpha val="43137"/>
                    </a:srgbClr>
                  </a:outerShdw>
                </a:effectLst>
                <a:latin typeface="黑体" pitchFamily="49" charset="-122"/>
                <a:ea typeface="黑体" pitchFamily="49" charset="-122"/>
              </a:rPr>
              <a:t>。其实这还不是最大的利益，最大的利益应该是</a:t>
            </a:r>
            <a:endParaRPr lang="en-US" altLang="zh-CN"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pPr marL="0" indent="0" algn="ctr">
              <a:lnSpc>
                <a:spcPct val="150000"/>
              </a:lnSpc>
              <a:buNone/>
            </a:pPr>
            <a:r>
              <a:rPr lang="zh-CN" altLang="en-US" sz="3200" b="1" dirty="0">
                <a:solidFill>
                  <a:srgbClr val="FF0000"/>
                </a:solidFill>
                <a:effectLst>
                  <a:outerShdw blurRad="38100" dist="38100" dir="2700000" algn="tl">
                    <a:srgbClr val="000000">
                      <a:alpha val="43137"/>
                    </a:srgbClr>
                  </a:outerShdw>
                </a:effectLst>
                <a:latin typeface="黑体" pitchFamily="49" charset="-122"/>
                <a:ea typeface="黑体" pitchFamily="49" charset="-122"/>
              </a:rPr>
              <a:t>生命</a:t>
            </a:r>
            <a:endParaRPr lang="en-US" altLang="zh-CN" sz="3200" b="1" dirty="0">
              <a:solidFill>
                <a:srgbClr val="FF0000"/>
              </a:solidFill>
              <a:effectLst>
                <a:outerShdw blurRad="38100" dist="38100" dir="2700000" algn="tl">
                  <a:srgbClr val="000000">
                    <a:alpha val="43137"/>
                  </a:srgbClr>
                </a:outerShdw>
              </a:effectLst>
              <a:latin typeface="黑体" pitchFamily="49" charset="-122"/>
              <a:ea typeface="黑体" pitchFamily="49" charset="-122"/>
            </a:endParaRPr>
          </a:p>
          <a:p>
            <a:pPr marL="0" indent="539750">
              <a:lnSpc>
                <a:spcPct val="150000"/>
              </a:lnSpc>
              <a:buNone/>
            </a:pPr>
            <a:r>
              <a:rPr lang="zh-CN" altLang="en-US" b="1" dirty="0">
                <a:solidFill>
                  <a:schemeClr val="tx1"/>
                </a:solidFill>
                <a:effectLst>
                  <a:outerShdw blurRad="38100" dist="38100" dir="2700000" algn="tl">
                    <a:srgbClr val="000000">
                      <a:alpha val="43137"/>
                    </a:srgbClr>
                  </a:outerShdw>
                </a:effectLst>
                <a:latin typeface="黑体" pitchFamily="49" charset="-122"/>
                <a:ea typeface="黑体" pitchFamily="49" charset="-122"/>
              </a:rPr>
              <a:t>有些学者就是为了保住生命而进行科学研究的。比如：</a:t>
            </a:r>
            <a:endParaRPr lang="en-US" altLang="zh-CN"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pPr marL="0" indent="539750">
              <a:lnSpc>
                <a:spcPct val="150000"/>
              </a:lnSpc>
              <a:buNone/>
            </a:pPr>
            <a:r>
              <a:rPr lang="zh-CN" altLang="en-US"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世界著名的飞机设计师 图</a:t>
            </a:r>
            <a:r>
              <a:rPr lang="zh-CN" altLang="en-US" b="1" dirty="0">
                <a:solidFill>
                  <a:schemeClr val="tx1"/>
                </a:solidFill>
                <a:effectLst>
                  <a:outerShdw blurRad="38100" dist="38100" dir="2700000" algn="tl">
                    <a:srgbClr val="000000">
                      <a:alpha val="43137"/>
                    </a:srgbClr>
                  </a:outerShdw>
                </a:effectLst>
                <a:latin typeface="黑体" pitchFamily="49" charset="-122"/>
                <a:ea typeface="黑体" pitchFamily="49" charset="-122"/>
              </a:rPr>
              <a:t>波列夫</a:t>
            </a:r>
          </a:p>
        </p:txBody>
      </p:sp>
    </p:spTree>
    <p:extLst>
      <p:ext uri="{BB962C8B-B14F-4D97-AF65-F5344CB8AC3E}">
        <p14:creationId xmlns:p14="http://schemas.microsoft.com/office/powerpoint/2010/main" val="3981904267"/>
      </p:ext>
    </p:extLst>
  </p:cSld>
  <p:clrMapOvr>
    <a:overrideClrMapping bg1="lt1" tx1="dk1" bg2="lt2" tx2="dk2" accent1="accent1" accent2="accent2" accent3="accent3" accent4="accent4" accent5="accent5" accent6="accent6" hlink="hlink" folHlink="folHlink"/>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712788" algn="just">
              <a:lnSpc>
                <a:spcPct val="150000"/>
              </a:lnSpc>
              <a:buNone/>
            </a:pP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安德列</a:t>
            </a:r>
            <a:r>
              <a:rPr lang="en-US"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图</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波列夫（</a:t>
            </a:r>
            <a:r>
              <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Andrei </a:t>
            </a:r>
            <a:r>
              <a:rPr lang="en-US" altLang="zh-CN" sz="2400" b="1" dirty="0" err="1" smtClean="0">
                <a:solidFill>
                  <a:schemeClr val="tx1"/>
                </a:solidFill>
                <a:effectLst>
                  <a:outerShdw blurRad="38100" dist="38100" dir="2700000" algn="tl">
                    <a:srgbClr val="000000">
                      <a:alpha val="43137"/>
                    </a:srgbClr>
                  </a:outerShdw>
                </a:effectLst>
                <a:latin typeface="黑体" pitchFamily="49" charset="-122"/>
                <a:ea typeface="黑体" pitchFamily="49" charset="-122"/>
              </a:rPr>
              <a:t>Tupolev</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a:t>
            </a:r>
            <a:r>
              <a:rPr lang="en-US"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1888.11.11—1972.12.23</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），前苏联的世界</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著名的飞机设计师、科学院院士、空军中将</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a:t>
            </a:r>
            <a:r>
              <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1936</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年</a:t>
            </a:r>
            <a:r>
              <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6</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月组建了图</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波列夫</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设计院（</a:t>
            </a:r>
            <a:r>
              <a:rPr lang="en-US"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156</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研究</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局），这个</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研究</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局是苏联</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飞机设计的</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骨干机构，曾设计</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了许多世界著名的</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飞机，</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如图</a:t>
            </a:r>
            <a:r>
              <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-95</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，图</a:t>
            </a:r>
            <a:r>
              <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-22</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等。这些项目至今对世界航空业有着深远的影响</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a:t>
            </a:r>
            <a:endPar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1053816113"/>
      </p:ext>
    </p:extLst>
  </p:cSld>
  <p:clrMapOvr>
    <a:masterClrMapping/>
  </p:clrMapOvr>
  <p:transition spd="slow">
    <p:pull dir="l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indent="539750">
              <a:lnSpc>
                <a:spcPct val="150000"/>
              </a:lnSpc>
            </a:pPr>
            <a:r>
              <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1937</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年图波列</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夫</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因为抱怨</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了</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几句</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，在</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大清洗中被</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控告为向</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德国泄漏设计图案、卖国、</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叛变，结果他</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被</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判枪毙，但</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在</a:t>
            </a:r>
            <a:r>
              <a:rPr lang="zh-CN"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被枪决前头</a:t>
            </a:r>
            <a:r>
              <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2</a:t>
            </a:r>
            <a:r>
              <a:rPr lang="zh-CN"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个小时被送回</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监狱</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，改判无期徒刑</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a:t>
            </a:r>
            <a:r>
              <a:rPr lang="zh-CN" altLang="zh-CN" dirty="0"/>
              <a:t>图波列夫蹲在监狱里，很快就有肃反人员来提审他，</a:t>
            </a:r>
            <a:r>
              <a:rPr lang="zh-CN" altLang="en-US" dirty="0"/>
              <a:t>告诉他</a:t>
            </a:r>
            <a:r>
              <a:rPr lang="zh-CN" altLang="zh-CN" dirty="0"/>
              <a:t>可以不被枪毙</a:t>
            </a:r>
            <a:r>
              <a:rPr lang="zh-CN" altLang="en-US" dirty="0"/>
              <a:t>，</a:t>
            </a:r>
            <a:r>
              <a:rPr lang="zh-CN" altLang="zh-CN" dirty="0"/>
              <a:t>交换条件就是如果他继续设计轰炸机。</a:t>
            </a:r>
            <a:endParaRPr lang="zh-CN" altLang="en-US" dirty="0"/>
          </a:p>
          <a:p>
            <a:pPr marL="0" indent="539750">
              <a:lnSpc>
                <a:spcPct val="150000"/>
              </a:lnSpc>
              <a:buNone/>
            </a:pPr>
            <a:endPar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498301033"/>
      </p:ext>
    </p:extLst>
  </p:cSld>
  <p:clrMapOvr>
    <a:overrideClrMapping bg1="lt1" tx1="dk1" bg2="lt2" tx2="dk2" accent1="accent1" accent2="accent2" accent3="accent3" accent4="accent4" accent5="accent5" accent6="accent6" hlink="hlink" folHlink="folHlink"/>
  </p:clrMapOvr>
  <p:transition spd="slow">
    <p:pull dir="l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539750">
              <a:lnSpc>
                <a:spcPct val="150000"/>
              </a:lnSpc>
              <a:buNone/>
            </a:pPr>
            <a:r>
              <a:rPr lang="zh-CN"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图波列夫为了能不天天啃着四分之一个黑面包，喝浑浊的生水，答应了肃反人员的条件。图波列夫借这个机会</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要求</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释放</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会</a:t>
            </a:r>
            <a:r>
              <a:rPr lang="zh-CN"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设计飞机部件的</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人，</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帮助</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设计</a:t>
            </a:r>
            <a:r>
              <a:rPr lang="zh-CN"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飞机。肃反委员会考虑再三同意了。因此，苏军前线又多了新式轰炸机参加战斗。而图波列夫在监狱里居然得了红旗勋章</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a:t>
            </a:r>
            <a:endPar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endParaRPr lang="zh-CN" altLang="en-US" dirty="0"/>
          </a:p>
        </p:txBody>
      </p:sp>
    </p:spTree>
    <p:extLst>
      <p:ext uri="{BB962C8B-B14F-4D97-AF65-F5344CB8AC3E}">
        <p14:creationId xmlns:p14="http://schemas.microsoft.com/office/powerpoint/2010/main" val="104462579"/>
      </p:ext>
    </p:extLst>
  </p:cSld>
  <p:clrMapOvr>
    <a:masterClrMapping/>
  </p:clrMapOvr>
  <p:transition spd="slow">
    <p:pull dir="l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539750">
              <a:lnSpc>
                <a:spcPct val="150000"/>
              </a:lnSpc>
              <a:buNone/>
            </a:pPr>
            <a:r>
              <a:rPr lang="zh-CN" altLang="en-US" b="1" dirty="0">
                <a:solidFill>
                  <a:schemeClr val="tx1"/>
                </a:solidFill>
                <a:effectLst>
                  <a:outerShdw blurRad="38100" dist="38100" dir="2700000" algn="tl">
                    <a:srgbClr val="000000">
                      <a:alpha val="43137"/>
                    </a:srgbClr>
                  </a:outerShdw>
                </a:effectLst>
                <a:latin typeface="黑体" pitchFamily="49" charset="-122"/>
                <a:ea typeface="黑体" pitchFamily="49" charset="-122"/>
              </a:rPr>
              <a:t>莫言写作的初衷很简单，听说写书有稿费，就能吃饱肚子。于是他开始在破旧的煤油灯下看书写字。莫言曾说，他小时候之所以想当一个作家，就是想一日三餐都吃上香喷喷的饺子，就是想娶石匠女儿当老婆。</a:t>
            </a:r>
          </a:p>
        </p:txBody>
      </p:sp>
    </p:spTree>
    <p:extLst>
      <p:ext uri="{BB962C8B-B14F-4D97-AF65-F5344CB8AC3E}">
        <p14:creationId xmlns:p14="http://schemas.microsoft.com/office/powerpoint/2010/main" val="1050724742"/>
      </p:ext>
    </p:extLst>
  </p:cSld>
  <p:clrMapOvr>
    <a:masterClrMapping/>
  </p:clrMapOvr>
  <p:transition spd="slow">
    <p:pull dir="l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133600"/>
            <a:ext cx="8229600" cy="4191000"/>
          </a:xfrm>
        </p:spPr>
        <p:txBody>
          <a:bodyPr/>
          <a:lstStyle/>
          <a:p>
            <a:pPr indent="712788">
              <a:lnSpc>
                <a:spcPct val="150000"/>
              </a:lnSpc>
              <a:buNone/>
            </a:pPr>
            <a:r>
              <a:rPr lang="zh-CN" altLang="en-US" dirty="0" smtClean="0">
                <a:solidFill>
                  <a:schemeClr val="tx1"/>
                </a:solidFill>
              </a:rPr>
              <a:t>当然，应该说很多人还不至于为保命而去搞科研，很多人的所谓利益驱动，主要还是大家想到的：为了升上副教授，升上教授，或者为了</a:t>
            </a:r>
            <a:r>
              <a:rPr lang="en-US" altLang="zh-CN" dirty="0" smtClean="0">
                <a:solidFill>
                  <a:schemeClr val="tx1"/>
                </a:solidFill>
              </a:rPr>
              <a:t>……</a:t>
            </a:r>
            <a:endParaRPr lang="zh-CN" altLang="en-US" dirty="0">
              <a:solidFill>
                <a:schemeClr val="tx1"/>
              </a:solidFill>
            </a:endParaRPr>
          </a:p>
        </p:txBody>
      </p:sp>
    </p:spTree>
    <p:extLst>
      <p:ext uri="{BB962C8B-B14F-4D97-AF65-F5344CB8AC3E}">
        <p14:creationId xmlns:p14="http://schemas.microsoft.com/office/powerpoint/2010/main" val="3396525224"/>
      </p:ext>
    </p:extLst>
  </p:cSld>
  <p:clrMapOvr>
    <a:masterClrMapping/>
  </p:clrMapOvr>
  <p:transition spd="slow">
    <p:pull dir="l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内容占位符 2"/>
          <p:cNvSpPr>
            <a:spLocks noGrp="1"/>
          </p:cNvSpPr>
          <p:nvPr>
            <p:ph idx="1"/>
          </p:nvPr>
        </p:nvSpPr>
        <p:spPr>
          <a:xfrm>
            <a:off x="457200" y="2209800"/>
            <a:ext cx="8229600" cy="4114800"/>
          </a:xfrm>
        </p:spPr>
        <p:txBody>
          <a:bodyPr/>
          <a:lstStyle/>
          <a:p>
            <a:pPr marL="0" indent="539750">
              <a:buNone/>
            </a:pPr>
            <a:r>
              <a:rPr lang="zh-CN" altLang="en-US" sz="3200" b="1" dirty="0" smtClean="0">
                <a:solidFill>
                  <a:schemeClr val="accent5">
                    <a:lumMod val="50000"/>
                  </a:schemeClr>
                </a:solidFill>
                <a:effectLst>
                  <a:outerShdw blurRad="38100" dist="38100" dir="2700000" algn="tl">
                    <a:srgbClr val="000000">
                      <a:alpha val="43137"/>
                    </a:srgbClr>
                  </a:outerShdw>
                </a:effectLst>
                <a:latin typeface="黑体" pitchFamily="49" charset="-122"/>
                <a:ea typeface="黑体" pitchFamily="49" charset="-122"/>
              </a:rPr>
              <a:t>科学研究的第三大驱动力是：</a:t>
            </a:r>
            <a:endParaRPr lang="en-US" altLang="zh-CN" sz="3200" b="1" dirty="0" smtClean="0">
              <a:solidFill>
                <a:schemeClr val="accent5">
                  <a:lumMod val="50000"/>
                </a:schemeClr>
              </a:solidFill>
              <a:effectLst>
                <a:outerShdw blurRad="38100" dist="38100" dir="2700000" algn="tl">
                  <a:srgbClr val="000000">
                    <a:alpha val="43137"/>
                  </a:srgbClr>
                </a:outerShdw>
              </a:effectLst>
              <a:latin typeface="黑体" pitchFamily="49" charset="-122"/>
              <a:ea typeface="黑体" pitchFamily="49" charset="-122"/>
            </a:endParaRPr>
          </a:p>
          <a:p>
            <a:pPr marL="0" indent="539750">
              <a:buNone/>
            </a:pPr>
            <a:endParaRPr lang="en-US" altLang="zh-CN" b="1" dirty="0" smtClean="0">
              <a:solidFill>
                <a:schemeClr val="accent5">
                  <a:lumMod val="50000"/>
                </a:schemeClr>
              </a:solidFill>
              <a:effectLst>
                <a:outerShdw blurRad="38100" dist="38100" dir="2700000" algn="tl">
                  <a:srgbClr val="000000">
                    <a:alpha val="43137"/>
                  </a:srgbClr>
                </a:outerShdw>
              </a:effectLst>
              <a:latin typeface="黑体" pitchFamily="49" charset="-122"/>
              <a:ea typeface="黑体" pitchFamily="49" charset="-122"/>
            </a:endParaRPr>
          </a:p>
          <a:p>
            <a:pPr marL="0" indent="0" algn="ctr">
              <a:buNone/>
            </a:pPr>
            <a:r>
              <a:rPr lang="zh-CN" altLang="en-US" sz="5400" dirty="0">
                <a:effectLst>
                  <a:outerShdw blurRad="38100" dist="38100" dir="2700000" algn="tl">
                    <a:srgbClr val="000000">
                      <a:alpha val="43137"/>
                    </a:srgbClr>
                  </a:outerShdw>
                </a:effectLst>
                <a:latin typeface="华文琥珀" pitchFamily="2" charset="-122"/>
                <a:ea typeface="华文琥珀" pitchFamily="2" charset="-122"/>
              </a:rPr>
              <a:t>责任驱动</a:t>
            </a:r>
            <a:endParaRPr lang="en-US" altLang="zh-CN" sz="5400" dirty="0">
              <a:effectLst>
                <a:outerShdw blurRad="38100" dist="38100" dir="2700000" algn="tl">
                  <a:srgbClr val="000000">
                    <a:alpha val="43137"/>
                  </a:srgbClr>
                </a:outerShdw>
              </a:effectLst>
              <a:latin typeface="华文琥珀" pitchFamily="2" charset="-122"/>
              <a:ea typeface="华文琥珀" pitchFamily="2" charset="-122"/>
            </a:endParaRPr>
          </a:p>
          <a:p>
            <a:pPr marL="0" indent="0">
              <a:buNone/>
            </a:pPr>
            <a:endParaRPr lang="zh-CN" altLang="en-US" sz="5400" dirty="0">
              <a:effectLst>
                <a:outerShdw blurRad="38100" dist="38100" dir="2700000" algn="tl">
                  <a:srgbClr val="000000">
                    <a:alpha val="43137"/>
                  </a:srgbClr>
                </a:outerShdw>
              </a:effectLst>
              <a:latin typeface="华文琥珀" pitchFamily="2" charset="-122"/>
              <a:ea typeface="华文琥珀" pitchFamily="2" charset="-122"/>
            </a:endParaRPr>
          </a:p>
        </p:txBody>
      </p:sp>
    </p:spTree>
    <p:extLst>
      <p:ext uri="{BB962C8B-B14F-4D97-AF65-F5344CB8AC3E}">
        <p14:creationId xmlns:p14="http://schemas.microsoft.com/office/powerpoint/2010/main" val="2332804406"/>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1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1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1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altLang="zh-CN" sz="4000" smtClean="0">
                <a:ea typeface="宋体" charset="-122"/>
              </a:rPr>
              <a:t>Contents</a:t>
            </a:r>
            <a:endParaRPr lang="en-US" altLang="zh-CN" sz="2400" smtClean="0">
              <a:solidFill>
                <a:schemeClr val="accent1"/>
              </a:solidFill>
              <a:ea typeface="宋体" charset="-122"/>
            </a:endParaRPr>
          </a:p>
        </p:txBody>
      </p:sp>
      <p:grpSp>
        <p:nvGrpSpPr>
          <p:cNvPr id="4099" name="Group 3"/>
          <p:cNvGrpSpPr>
            <a:grpSpLocks/>
          </p:cNvGrpSpPr>
          <p:nvPr/>
        </p:nvGrpSpPr>
        <p:grpSpPr bwMode="auto">
          <a:xfrm>
            <a:off x="1828800" y="2646363"/>
            <a:ext cx="982663" cy="858837"/>
            <a:chOff x="1110" y="2656"/>
            <a:chExt cx="1549" cy="1351"/>
          </a:xfrm>
        </p:grpSpPr>
        <p:sp>
          <p:nvSpPr>
            <p:cNvPr id="4110" name="AutoShape 4"/>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charset="-122"/>
              </a:endParaRPr>
            </a:p>
          </p:txBody>
        </p:sp>
        <p:sp>
          <p:nvSpPr>
            <p:cNvPr id="4111" name="AutoShape 5"/>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charset="-122"/>
              </a:endParaRPr>
            </a:p>
          </p:txBody>
        </p:sp>
        <p:sp>
          <p:nvSpPr>
            <p:cNvPr id="40966" name="AutoShape 6"/>
            <p:cNvSpPr>
              <a:spLocks noChangeArrowheads="1"/>
            </p:cNvSpPr>
            <p:nvPr/>
          </p:nvSpPr>
          <p:spPr bwMode="gray">
            <a:xfrm>
              <a:off x="1200" y="2736"/>
              <a:ext cx="1349" cy="1169"/>
            </a:xfrm>
            <a:prstGeom prst="hexagon">
              <a:avLst>
                <a:gd name="adj" fmla="val 28896"/>
                <a:gd name="vf" fmla="val 115470"/>
              </a:avLst>
            </a:prstGeom>
            <a:gradFill rotWithShape="1">
              <a:gsLst>
                <a:gs pos="0">
                  <a:schemeClr val="folHlink">
                    <a:gamma/>
                    <a:shade val="46275"/>
                    <a:invGamma/>
                  </a:schemeClr>
                </a:gs>
                <a:gs pos="100000">
                  <a:schemeClr val="folHlink"/>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charset="-122"/>
              </a:endParaRPr>
            </a:p>
          </p:txBody>
        </p:sp>
      </p:grpSp>
      <p:grpSp>
        <p:nvGrpSpPr>
          <p:cNvPr id="4100" name="Group 7"/>
          <p:cNvGrpSpPr>
            <a:grpSpLocks/>
          </p:cNvGrpSpPr>
          <p:nvPr/>
        </p:nvGrpSpPr>
        <p:grpSpPr bwMode="auto">
          <a:xfrm>
            <a:off x="1828800" y="4038600"/>
            <a:ext cx="982663" cy="838200"/>
            <a:chOff x="3174" y="2656"/>
            <a:chExt cx="1549" cy="1351"/>
          </a:xfrm>
        </p:grpSpPr>
        <p:sp>
          <p:nvSpPr>
            <p:cNvPr id="4107" name="AutoShape 8"/>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charset="-122"/>
              </a:endParaRPr>
            </a:p>
          </p:txBody>
        </p:sp>
        <p:sp>
          <p:nvSpPr>
            <p:cNvPr id="4108" name="AutoShape 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charset="-122"/>
              </a:endParaRPr>
            </a:p>
          </p:txBody>
        </p:sp>
        <p:sp>
          <p:nvSpPr>
            <p:cNvPr id="40970" name="AutoShape 10"/>
            <p:cNvSpPr>
              <a:spLocks noChangeArrowheads="1"/>
            </p:cNvSpPr>
            <p:nvPr/>
          </p:nvSpPr>
          <p:spPr bwMode="gray">
            <a:xfrm>
              <a:off x="3264" y="2738"/>
              <a:ext cx="1349" cy="1167"/>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charset="-122"/>
              </a:endParaRPr>
            </a:p>
          </p:txBody>
        </p:sp>
      </p:grpSp>
      <p:sp>
        <p:nvSpPr>
          <p:cNvPr id="4101" name="Line 11"/>
          <p:cNvSpPr>
            <a:spLocks noChangeShapeType="1"/>
          </p:cNvSpPr>
          <p:nvPr/>
        </p:nvSpPr>
        <p:spPr bwMode="auto">
          <a:xfrm>
            <a:off x="2438400" y="3448050"/>
            <a:ext cx="4800600" cy="0"/>
          </a:xfrm>
          <a:prstGeom prst="line">
            <a:avLst/>
          </a:prstGeom>
          <a:noFill/>
          <a:ln w="25400">
            <a:solidFill>
              <a:srgbClr val="C0C0C0"/>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2" name="Text Box 12"/>
          <p:cNvSpPr txBox="1">
            <a:spLocks noChangeArrowheads="1"/>
          </p:cNvSpPr>
          <p:nvPr/>
        </p:nvSpPr>
        <p:spPr bwMode="auto">
          <a:xfrm>
            <a:off x="2667000" y="2744788"/>
            <a:ext cx="4495800"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defRPr/>
            </a:pPr>
            <a:r>
              <a:rPr lang="zh-CN" altLang="en-US" sz="3600" b="1" dirty="0" smtClean="0">
                <a:effectLst>
                  <a:outerShdw blurRad="38100" dist="38100" dir="2700000" algn="tl">
                    <a:srgbClr val="000000">
                      <a:alpha val="43137"/>
                    </a:srgbClr>
                  </a:outerShdw>
                </a:effectLst>
                <a:latin typeface="黑体" pitchFamily="49" charset="-122"/>
                <a:ea typeface="黑体" pitchFamily="49" charset="-122"/>
              </a:rPr>
              <a:t>科学研究的动力</a:t>
            </a:r>
            <a:endParaRPr lang="en-US" altLang="zh-CN" sz="3600" b="1" dirty="0" smtClean="0">
              <a:effectLst>
                <a:outerShdw blurRad="38100" dist="38100" dir="2700000" algn="tl">
                  <a:srgbClr val="000000">
                    <a:alpha val="43137"/>
                  </a:srgbClr>
                </a:outerShdw>
              </a:effectLst>
              <a:latin typeface="黑体" pitchFamily="49" charset="-122"/>
              <a:ea typeface="黑体" pitchFamily="49" charset="-122"/>
            </a:endParaRPr>
          </a:p>
        </p:txBody>
      </p:sp>
      <p:sp>
        <p:nvSpPr>
          <p:cNvPr id="4103" name="Text Box 13"/>
          <p:cNvSpPr txBox="1">
            <a:spLocks noChangeArrowheads="1"/>
          </p:cNvSpPr>
          <p:nvPr/>
        </p:nvSpPr>
        <p:spPr bwMode="gray">
          <a:xfrm>
            <a:off x="2103438" y="2719388"/>
            <a:ext cx="460375"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3600" b="1">
                <a:solidFill>
                  <a:schemeClr val="bg1"/>
                </a:solidFill>
                <a:ea typeface="宋体" charset="-122"/>
              </a:rPr>
              <a:t>1</a:t>
            </a:r>
          </a:p>
        </p:txBody>
      </p:sp>
      <p:sp>
        <p:nvSpPr>
          <p:cNvPr id="4104" name="Line 14"/>
          <p:cNvSpPr>
            <a:spLocks noChangeShapeType="1"/>
          </p:cNvSpPr>
          <p:nvPr/>
        </p:nvSpPr>
        <p:spPr bwMode="auto">
          <a:xfrm>
            <a:off x="2438400" y="4821238"/>
            <a:ext cx="4800600" cy="0"/>
          </a:xfrm>
          <a:prstGeom prst="line">
            <a:avLst/>
          </a:prstGeom>
          <a:noFill/>
          <a:ln w="25400">
            <a:solidFill>
              <a:srgbClr val="C0C0C0"/>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5" name="Text Box 15"/>
          <p:cNvSpPr txBox="1">
            <a:spLocks noChangeArrowheads="1"/>
          </p:cNvSpPr>
          <p:nvPr/>
        </p:nvSpPr>
        <p:spPr bwMode="auto">
          <a:xfrm>
            <a:off x="2667000" y="4127500"/>
            <a:ext cx="44958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defRPr/>
            </a:pPr>
            <a:r>
              <a:rPr lang="zh-CN" altLang="en-US" sz="3600" b="1" dirty="0" smtClean="0">
                <a:effectLst>
                  <a:outerShdw blurRad="38100" dist="38100" dir="2700000" algn="tl">
                    <a:srgbClr val="000000">
                      <a:alpha val="43137"/>
                    </a:srgbClr>
                  </a:outerShdw>
                </a:effectLst>
                <a:latin typeface="黑体" pitchFamily="49" charset="-122"/>
                <a:ea typeface="黑体" pitchFamily="49" charset="-122"/>
              </a:rPr>
              <a:t>科学研究的方法</a:t>
            </a:r>
            <a:endParaRPr lang="en-US" altLang="zh-CN" sz="3600" b="1" dirty="0" smtClean="0">
              <a:effectLst>
                <a:outerShdw blurRad="38100" dist="38100" dir="2700000" algn="tl">
                  <a:srgbClr val="000000">
                    <a:alpha val="43137"/>
                  </a:srgbClr>
                </a:outerShdw>
              </a:effectLst>
              <a:latin typeface="黑体" pitchFamily="49" charset="-122"/>
              <a:ea typeface="黑体" pitchFamily="49" charset="-122"/>
            </a:endParaRPr>
          </a:p>
        </p:txBody>
      </p:sp>
      <p:sp>
        <p:nvSpPr>
          <p:cNvPr id="4106" name="Text Box 16"/>
          <p:cNvSpPr txBox="1">
            <a:spLocks noChangeArrowheads="1"/>
          </p:cNvSpPr>
          <p:nvPr/>
        </p:nvSpPr>
        <p:spPr bwMode="gray">
          <a:xfrm>
            <a:off x="2089150" y="4127500"/>
            <a:ext cx="4572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3600" b="1">
                <a:solidFill>
                  <a:schemeClr val="bg1"/>
                </a:solidFill>
                <a:ea typeface="宋体" charset="-122"/>
              </a:rPr>
              <a:t>2</a:t>
            </a:r>
          </a:p>
        </p:txBody>
      </p:sp>
    </p:spTree>
  </p:cSld>
  <p:clrMapOvr>
    <a:masterClrMapping/>
  </p:clrMapOvr>
  <p:transition spd="slow">
    <p:pull dir="l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539750">
              <a:lnSpc>
                <a:spcPct val="150000"/>
              </a:lnSpc>
              <a:buNone/>
            </a:pP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邓稼先，中共第十二届中央委员</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、核工业部</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第九研究院院长、中国科学院</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学部委员。</a:t>
            </a:r>
            <a:r>
              <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1950</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年在美国获物理学博士学位后回国。从原子弹、氢弹原理的突破和试验成功及其武器化，到新的核武器的重大原理突破和研制试验，他都做出了重大贡献。是我国核武器理论研究工作的奠基者和开拓者之一，是我国研制和发展核武器在技术上的主要组织领导者之一。</a:t>
            </a:r>
          </a:p>
        </p:txBody>
      </p:sp>
    </p:spTree>
    <p:extLst>
      <p:ext uri="{BB962C8B-B14F-4D97-AF65-F5344CB8AC3E}">
        <p14:creationId xmlns:p14="http://schemas.microsoft.com/office/powerpoint/2010/main" val="364960452"/>
      </p:ext>
    </p:extLst>
  </p:cSld>
  <p:clrMapOvr>
    <a:masterClrMapping/>
  </p:clrMapOvr>
  <p:transition spd="slow">
    <p:pull dir="l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539750">
              <a:lnSpc>
                <a:spcPct val="150000"/>
              </a:lnSpc>
              <a:buNone/>
            </a:pP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核威胁一直是悬在中国头上的一柄达摩克利斯之剑</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。超级大国始终拿着这个大棒威胁我们，逼我们就范。所以我们在非常困难的时期，也坚定地发展自己的核工业，始终坚持发展自己的核武器。</a:t>
            </a:r>
            <a:endParaRPr lang="en-US"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pPr marL="0" indent="539750">
              <a:lnSpc>
                <a:spcPct val="150000"/>
              </a:lnSpc>
              <a:buNone/>
            </a:pP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陈毅元帅曾经说：就是脱了裤子当当，也要把我国的尖端武器搞上去。</a:t>
            </a:r>
            <a:endParaRPr lang="en-US"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pPr marL="0" indent="539750">
              <a:buNone/>
            </a:pPr>
            <a:endParaRPr lang="zh-CN" altLang="en-US" sz="2400" b="1" dirty="0">
              <a:solidFill>
                <a:schemeClr val="accent5">
                  <a:lumMod val="50000"/>
                </a:schemeClr>
              </a:solidFill>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3236404722"/>
      </p:ext>
    </p:extLst>
  </p:cSld>
  <p:clrMapOvr>
    <a:masterClrMapping/>
  </p:clrMapOvr>
  <p:transition spd="slow">
    <p:pull dir="l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539750">
              <a:lnSpc>
                <a:spcPct val="150000"/>
              </a:lnSpc>
              <a:buNone/>
            </a:pP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今天，我们可以自豪地说，世界上已经没有人能够拿核武器来威胁我们民族和国家的生存了。</a:t>
            </a:r>
            <a:endPar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pPr marL="0" indent="539750">
              <a:lnSpc>
                <a:spcPct val="150000"/>
              </a:lnSpc>
              <a:buNone/>
            </a:pP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美国和俄罗斯有的，我们一定有，他们没有的，我们也有。</a:t>
            </a:r>
            <a:endPar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pPr marL="0" indent="539750">
              <a:lnSpc>
                <a:spcPct val="150000"/>
              </a:lnSpc>
              <a:buNone/>
            </a:pP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这种豪气的底蕴，来自这些伟大的</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科学家和九院</a:t>
            </a:r>
            <a:r>
              <a:rPr lang="en-US"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20000</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名职工的</a:t>
            </a:r>
            <a:r>
              <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研究</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成果和贡献。</a:t>
            </a:r>
            <a:endParaRPr lang="zh-CN" altLang="en-US" sz="2400"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3926883861"/>
      </p:ext>
    </p:extLst>
  </p:cSld>
  <p:clrMapOvr>
    <a:masterClrMapping/>
  </p:clrMapOvr>
  <p:transition spd="slow">
    <p:pull dir="l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9" name="Text Box 15"/>
          <p:cNvSpPr txBox="1">
            <a:spLocks noChangeArrowheads="1"/>
          </p:cNvSpPr>
          <p:nvPr/>
        </p:nvSpPr>
        <p:spPr bwMode="auto">
          <a:xfrm>
            <a:off x="2590800" y="3289300"/>
            <a:ext cx="548640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defRPr/>
            </a:pPr>
            <a:r>
              <a:rPr lang="zh-CN" altLang="en-US" sz="4400" b="1" dirty="0" smtClean="0">
                <a:effectLst>
                  <a:outerShdw blurRad="38100" dist="38100" dir="2700000" algn="tl">
                    <a:srgbClr val="000000">
                      <a:alpha val="43137"/>
                    </a:srgbClr>
                  </a:outerShdw>
                </a:effectLst>
                <a:latin typeface="黑体" pitchFamily="49" charset="-122"/>
                <a:ea typeface="黑体" pitchFamily="49" charset="-122"/>
                <a:cs typeface="+mj-cs"/>
              </a:rPr>
              <a:t> 科学研究</a:t>
            </a:r>
            <a:r>
              <a:rPr lang="zh-CN" altLang="en-US" sz="4400" b="1" dirty="0">
                <a:effectLst>
                  <a:outerShdw blurRad="38100" dist="38100" dir="2700000" algn="tl">
                    <a:srgbClr val="000000">
                      <a:alpha val="43137"/>
                    </a:srgbClr>
                  </a:outerShdw>
                </a:effectLst>
                <a:latin typeface="黑体" pitchFamily="49" charset="-122"/>
                <a:ea typeface="黑体" pitchFamily="49" charset="-122"/>
                <a:cs typeface="+mj-cs"/>
              </a:rPr>
              <a:t>的方法</a:t>
            </a:r>
            <a:endParaRPr lang="en-US" altLang="zh-CN" sz="4400" b="1" dirty="0">
              <a:effectLst>
                <a:outerShdw blurRad="38100" dist="38100" dir="2700000" algn="tl">
                  <a:srgbClr val="000000">
                    <a:alpha val="43137"/>
                  </a:srgbClr>
                </a:outerShdw>
              </a:effectLst>
              <a:latin typeface="黑体" pitchFamily="49" charset="-122"/>
              <a:ea typeface="黑体" pitchFamily="49" charset="-122"/>
              <a:cs typeface="+mj-cs"/>
            </a:endParaRPr>
          </a:p>
        </p:txBody>
      </p:sp>
      <p:sp>
        <p:nvSpPr>
          <p:cNvPr id="10" name="Text Box 16"/>
          <p:cNvSpPr txBox="1">
            <a:spLocks noChangeArrowheads="1"/>
          </p:cNvSpPr>
          <p:nvPr/>
        </p:nvSpPr>
        <p:spPr bwMode="gray">
          <a:xfrm>
            <a:off x="2209800" y="2514600"/>
            <a:ext cx="958850" cy="186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zh-CN" sz="11500" b="1" dirty="0">
                <a:effectLst>
                  <a:outerShdw blurRad="38100" dist="38100" dir="2700000" algn="tl">
                    <a:srgbClr val="000000">
                      <a:alpha val="43137"/>
                    </a:srgbClr>
                  </a:outerShdw>
                </a:effectLst>
                <a:latin typeface="Algerian" pitchFamily="82" charset="0"/>
                <a:ea typeface="黑体" pitchFamily="49" charset="-122"/>
                <a:cs typeface="+mj-cs"/>
              </a:rPr>
              <a:t>2</a:t>
            </a:r>
          </a:p>
        </p:txBody>
      </p:sp>
    </p:spTree>
    <p:extLst>
      <p:ext uri="{BB962C8B-B14F-4D97-AF65-F5344CB8AC3E}">
        <p14:creationId xmlns:p14="http://schemas.microsoft.com/office/powerpoint/2010/main" val="2950589651"/>
      </p:ext>
    </p:extLst>
  </p:cSld>
  <p:clrMapOvr>
    <a:masterClrMapping/>
  </p:clrMapOvr>
  <p:transition spd="slow">
    <p:pull dir="l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712788" eaLnBrk="1" hangingPunct="1">
              <a:lnSpc>
                <a:spcPct val="150000"/>
              </a:lnSpc>
              <a:buNone/>
              <a:defRPr/>
            </a:pPr>
            <a:r>
              <a:rPr lang="zh-CN" altLang="en-US"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科学研究通常要包括以下步骤：</a:t>
            </a:r>
            <a:endParaRPr lang="en-US" altLang="zh-CN"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pPr indent="712788" eaLnBrk="1" hangingPunct="1">
              <a:lnSpc>
                <a:spcPct val="150000"/>
              </a:lnSpc>
              <a:defRPr/>
            </a:pPr>
            <a:r>
              <a:rPr lang="zh-CN" altLang="en-US"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一 发现问题 </a:t>
            </a:r>
            <a:endParaRPr lang="en-US" altLang="zh-CN"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pPr indent="712788" eaLnBrk="1" hangingPunct="1">
              <a:lnSpc>
                <a:spcPct val="150000"/>
              </a:lnSpc>
              <a:defRPr/>
            </a:pPr>
            <a:r>
              <a:rPr lang="zh-CN" altLang="zh-CN" dirty="0" smtClean="0">
                <a:solidFill>
                  <a:schemeClr val="tx1"/>
                </a:solidFill>
              </a:rPr>
              <a:t>包括</a:t>
            </a:r>
            <a:r>
              <a:rPr lang="zh-CN" altLang="zh-CN" dirty="0">
                <a:solidFill>
                  <a:schemeClr val="tx1"/>
                </a:solidFill>
              </a:rPr>
              <a:t>提出问题和确定问题。从广义上讲，一是确定科学研究的方向，二是确定要研究的具体问题。该</a:t>
            </a:r>
            <a:r>
              <a:rPr lang="zh-CN" altLang="en-US" dirty="0">
                <a:solidFill>
                  <a:schemeClr val="tx1"/>
                </a:solidFill>
              </a:rPr>
              <a:t>问题的</a:t>
            </a:r>
            <a:r>
              <a:rPr lang="zh-CN" altLang="zh-CN" dirty="0">
                <a:solidFill>
                  <a:schemeClr val="tx1"/>
                </a:solidFill>
              </a:rPr>
              <a:t>研究</a:t>
            </a:r>
            <a:r>
              <a:rPr lang="zh-CN" altLang="en-US" dirty="0">
                <a:solidFill>
                  <a:schemeClr val="tx1"/>
                </a:solidFill>
              </a:rPr>
              <a:t>应该</a:t>
            </a:r>
            <a:r>
              <a:rPr lang="zh-CN" altLang="zh-CN" dirty="0">
                <a:solidFill>
                  <a:schemeClr val="tx1"/>
                </a:solidFill>
              </a:rPr>
              <a:t>具有的理论价值和实践</a:t>
            </a:r>
            <a:r>
              <a:rPr lang="zh-CN" altLang="zh-CN" dirty="0" smtClean="0">
                <a:solidFill>
                  <a:schemeClr val="tx1"/>
                </a:solidFill>
              </a:rPr>
              <a:t>意义</a:t>
            </a:r>
            <a:r>
              <a:rPr lang="zh-CN" altLang="en-US" dirty="0" smtClean="0">
                <a:solidFill>
                  <a:schemeClr val="tx1"/>
                </a:solidFill>
              </a:rPr>
              <a:t>。</a:t>
            </a:r>
            <a:endParaRPr lang="en-US" altLang="zh-CN" dirty="0">
              <a:solidFill>
                <a:schemeClr val="tx1"/>
              </a:solidFill>
            </a:endParaRPr>
          </a:p>
        </p:txBody>
      </p:sp>
    </p:spTree>
    <p:extLst>
      <p:ext uri="{BB962C8B-B14F-4D97-AF65-F5344CB8AC3E}">
        <p14:creationId xmlns:p14="http://schemas.microsoft.com/office/powerpoint/2010/main" val="1329414794"/>
      </p:ext>
    </p:extLst>
  </p:cSld>
  <p:clrMapOvr>
    <a:masterClrMapping/>
  </p:clrMapOvr>
  <p:transition spd="slow">
    <p:pull dir="l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dirty="0">
                <a:solidFill>
                  <a:schemeClr val="tx1"/>
                </a:solidFill>
              </a:rPr>
              <a:t>二 检索</a:t>
            </a:r>
            <a:r>
              <a:rPr lang="zh-CN" altLang="en-US" dirty="0" smtClean="0">
                <a:solidFill>
                  <a:schemeClr val="tx1"/>
                </a:solidFill>
              </a:rPr>
              <a:t>文献</a:t>
            </a:r>
            <a:endParaRPr lang="en-US" altLang="zh-CN" dirty="0" smtClean="0">
              <a:solidFill>
                <a:schemeClr val="tx1"/>
              </a:solidFill>
            </a:endParaRPr>
          </a:p>
          <a:p>
            <a:pPr>
              <a:lnSpc>
                <a:spcPct val="150000"/>
              </a:lnSpc>
            </a:pPr>
            <a:r>
              <a:rPr lang="zh-CN" altLang="zh-CN" dirty="0" smtClean="0">
                <a:solidFill>
                  <a:schemeClr val="tx1"/>
                </a:solidFill>
              </a:rPr>
              <a:t>文献</a:t>
            </a:r>
            <a:r>
              <a:rPr lang="zh-CN" altLang="zh-CN" dirty="0">
                <a:solidFill>
                  <a:schemeClr val="tx1"/>
                </a:solidFill>
              </a:rPr>
              <a:t>是记载人类知识</a:t>
            </a:r>
            <a:r>
              <a:rPr lang="zh-CN" altLang="zh-CN" dirty="0" smtClean="0">
                <a:solidFill>
                  <a:schemeClr val="tx1"/>
                </a:solidFill>
              </a:rPr>
              <a:t>的重要</a:t>
            </a:r>
            <a:r>
              <a:rPr lang="zh-CN" altLang="zh-CN" dirty="0">
                <a:solidFill>
                  <a:schemeClr val="tx1"/>
                </a:solidFill>
              </a:rPr>
              <a:t>手段，是传递交流研究成果的</a:t>
            </a:r>
            <a:r>
              <a:rPr lang="zh-CN" altLang="zh-CN" dirty="0" smtClean="0">
                <a:solidFill>
                  <a:schemeClr val="tx1"/>
                </a:solidFill>
              </a:rPr>
              <a:t>重要形式。</a:t>
            </a:r>
            <a:endParaRPr lang="en-US" altLang="zh-CN" dirty="0" smtClean="0">
              <a:solidFill>
                <a:schemeClr val="tx1"/>
              </a:solidFill>
            </a:endParaRPr>
          </a:p>
          <a:p>
            <a:pPr>
              <a:lnSpc>
                <a:spcPct val="150000"/>
              </a:lnSpc>
            </a:pPr>
            <a:r>
              <a:rPr lang="zh-CN" altLang="en-US" dirty="0" smtClean="0">
                <a:solidFill>
                  <a:schemeClr val="tx1"/>
                </a:solidFill>
              </a:rPr>
              <a:t>查阅</a:t>
            </a:r>
            <a:r>
              <a:rPr lang="zh-CN" altLang="en-US" dirty="0">
                <a:solidFill>
                  <a:schemeClr val="tx1"/>
                </a:solidFill>
              </a:rPr>
              <a:t>文献，就是检查是否存在已有的研究成果。避免把精力放在已有结果的研究之上。</a:t>
            </a:r>
            <a:r>
              <a:rPr lang="en-US" altLang="zh-CN" dirty="0">
                <a:solidFill>
                  <a:schemeClr val="tx1"/>
                </a:solidFill>
              </a:rPr>
              <a:t/>
            </a:r>
            <a:br>
              <a:rPr lang="en-US" altLang="zh-CN" dirty="0">
                <a:solidFill>
                  <a:schemeClr val="tx1"/>
                </a:solidFill>
              </a:rPr>
            </a:br>
            <a:endParaRPr lang="zh-CN" altLang="en-US" dirty="0">
              <a:solidFill>
                <a:schemeClr val="tx1"/>
              </a:solidFill>
            </a:endParaRPr>
          </a:p>
          <a:p>
            <a:endParaRPr lang="zh-CN" altLang="en-US" dirty="0"/>
          </a:p>
        </p:txBody>
      </p:sp>
    </p:spTree>
    <p:extLst>
      <p:ext uri="{BB962C8B-B14F-4D97-AF65-F5344CB8AC3E}">
        <p14:creationId xmlns:p14="http://schemas.microsoft.com/office/powerpoint/2010/main" val="3278214949"/>
      </p:ext>
    </p:extLst>
  </p:cSld>
  <p:clrMapOvr>
    <a:masterClrMapping/>
  </p:clrMapOvr>
  <p:transition spd="slow">
    <p:pull dir="l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indent="712788" eaLnBrk="1" hangingPunct="1">
              <a:lnSpc>
                <a:spcPct val="150000"/>
              </a:lnSpc>
              <a:defRPr/>
            </a:pPr>
            <a:r>
              <a:rPr lang="zh-CN" altLang="en-US" dirty="0" smtClean="0">
                <a:solidFill>
                  <a:schemeClr val="tx1"/>
                </a:solidFill>
              </a:rPr>
              <a:t>三 收集</a:t>
            </a:r>
            <a:r>
              <a:rPr lang="zh-CN" altLang="en-US" dirty="0">
                <a:solidFill>
                  <a:schemeClr val="tx1"/>
                </a:solidFill>
              </a:rPr>
              <a:t>材料</a:t>
            </a:r>
            <a:endParaRPr lang="en-US" altLang="zh-CN" dirty="0">
              <a:solidFill>
                <a:schemeClr val="tx1"/>
              </a:solidFill>
            </a:endParaRPr>
          </a:p>
          <a:p>
            <a:pPr indent="712788" eaLnBrk="1" hangingPunct="1">
              <a:lnSpc>
                <a:spcPct val="150000"/>
              </a:lnSpc>
              <a:defRPr/>
            </a:pPr>
            <a:r>
              <a:rPr lang="zh-CN" altLang="en-US" dirty="0" smtClean="0">
                <a:solidFill>
                  <a:schemeClr val="tx1"/>
                </a:solidFill>
              </a:rPr>
              <a:t>收集相关的材料。在教育学研究中，我们还常常用到统计的方法。这时要把研究</a:t>
            </a:r>
            <a:r>
              <a:rPr lang="zh-CN" altLang="zh-CN" dirty="0" smtClean="0">
                <a:solidFill>
                  <a:schemeClr val="tx1"/>
                </a:solidFill>
              </a:rPr>
              <a:t>对象</a:t>
            </a:r>
            <a:r>
              <a:rPr lang="zh-CN" altLang="zh-CN" dirty="0">
                <a:solidFill>
                  <a:schemeClr val="tx1"/>
                </a:solidFill>
              </a:rPr>
              <a:t>的</a:t>
            </a:r>
            <a:r>
              <a:rPr lang="zh-CN" altLang="zh-CN" dirty="0" smtClean="0">
                <a:solidFill>
                  <a:schemeClr val="tx1"/>
                </a:solidFill>
              </a:rPr>
              <a:t>全体</a:t>
            </a:r>
            <a:r>
              <a:rPr lang="zh-CN" altLang="en-US" dirty="0" smtClean="0">
                <a:solidFill>
                  <a:schemeClr val="tx1"/>
                </a:solidFill>
              </a:rPr>
              <a:t>看做是一个总体</a:t>
            </a:r>
            <a:r>
              <a:rPr lang="en-US" altLang="zh-CN" dirty="0" smtClean="0">
                <a:solidFill>
                  <a:schemeClr val="tx1"/>
                </a:solidFill>
              </a:rPr>
              <a:t>,</a:t>
            </a:r>
            <a:r>
              <a:rPr lang="zh-CN" altLang="en-US" dirty="0" smtClean="0">
                <a:solidFill>
                  <a:schemeClr val="tx1"/>
                </a:solidFill>
              </a:rPr>
              <a:t>把</a:t>
            </a:r>
            <a:r>
              <a:rPr lang="zh-CN" altLang="zh-CN" dirty="0" smtClean="0">
                <a:solidFill>
                  <a:schemeClr val="tx1"/>
                </a:solidFill>
              </a:rPr>
              <a:t>它</a:t>
            </a:r>
            <a:r>
              <a:rPr lang="zh-CN" altLang="en-US" dirty="0" smtClean="0">
                <a:solidFill>
                  <a:schemeClr val="tx1"/>
                </a:solidFill>
              </a:rPr>
              <a:t>作</a:t>
            </a:r>
            <a:r>
              <a:rPr lang="zh-CN" altLang="zh-CN" dirty="0" smtClean="0">
                <a:solidFill>
                  <a:schemeClr val="tx1"/>
                </a:solidFill>
              </a:rPr>
              <a:t>为统计</a:t>
            </a:r>
            <a:r>
              <a:rPr lang="zh-CN" altLang="en-US" dirty="0" smtClean="0">
                <a:solidFill>
                  <a:schemeClr val="tx1"/>
                </a:solidFill>
              </a:rPr>
              <a:t>的</a:t>
            </a:r>
            <a:r>
              <a:rPr lang="zh-CN" altLang="zh-CN" dirty="0" smtClean="0">
                <a:solidFill>
                  <a:schemeClr val="tx1"/>
                </a:solidFill>
              </a:rPr>
              <a:t>对象</a:t>
            </a:r>
            <a:r>
              <a:rPr lang="zh-CN" altLang="en-US" dirty="0" smtClean="0">
                <a:solidFill>
                  <a:schemeClr val="tx1"/>
                </a:solidFill>
              </a:rPr>
              <a:t>。有时候总体很大，那就要</a:t>
            </a:r>
            <a:r>
              <a:rPr lang="zh-CN" altLang="zh-CN" dirty="0" smtClean="0">
                <a:solidFill>
                  <a:schemeClr val="tx1"/>
                </a:solidFill>
              </a:rPr>
              <a:t>从</a:t>
            </a:r>
            <a:r>
              <a:rPr lang="zh-CN" altLang="zh-CN" dirty="0">
                <a:solidFill>
                  <a:schemeClr val="tx1"/>
                </a:solidFill>
              </a:rPr>
              <a:t>总体</a:t>
            </a:r>
            <a:r>
              <a:rPr lang="zh-CN" altLang="zh-CN" dirty="0" smtClean="0">
                <a:solidFill>
                  <a:schemeClr val="tx1"/>
                </a:solidFill>
              </a:rPr>
              <a:t>中</a:t>
            </a:r>
            <a:r>
              <a:rPr lang="zh-CN" altLang="zh-CN" dirty="0">
                <a:solidFill>
                  <a:schemeClr val="tx1"/>
                </a:solidFill>
              </a:rPr>
              <a:t>遵循一定规则，</a:t>
            </a:r>
            <a:r>
              <a:rPr lang="zh-CN" altLang="zh-CN" dirty="0" smtClean="0">
                <a:solidFill>
                  <a:schemeClr val="tx1"/>
                </a:solidFill>
              </a:rPr>
              <a:t>抽去一部分</a:t>
            </a:r>
            <a:r>
              <a:rPr lang="zh-CN" altLang="zh-CN" dirty="0">
                <a:solidFill>
                  <a:schemeClr val="tx1"/>
                </a:solidFill>
              </a:rPr>
              <a:t>个体</a:t>
            </a:r>
            <a:r>
              <a:rPr lang="zh-CN" altLang="zh-CN" dirty="0" smtClean="0">
                <a:solidFill>
                  <a:schemeClr val="tx1"/>
                </a:solidFill>
              </a:rPr>
              <a:t>，</a:t>
            </a:r>
            <a:r>
              <a:rPr lang="zh-CN" altLang="en-US" dirty="0" smtClean="0">
                <a:solidFill>
                  <a:schemeClr val="tx1"/>
                </a:solidFill>
              </a:rPr>
              <a:t>叫做样本。</a:t>
            </a:r>
            <a:endParaRPr lang="en-US" altLang="zh-CN" dirty="0">
              <a:solidFill>
                <a:schemeClr val="tx1"/>
              </a:solidFill>
            </a:endParaRPr>
          </a:p>
          <a:p>
            <a:endParaRPr lang="zh-CN" altLang="en-US" dirty="0"/>
          </a:p>
        </p:txBody>
      </p:sp>
    </p:spTree>
    <p:extLst>
      <p:ext uri="{BB962C8B-B14F-4D97-AF65-F5344CB8AC3E}">
        <p14:creationId xmlns:p14="http://schemas.microsoft.com/office/powerpoint/2010/main" val="3924752416"/>
      </p:ext>
    </p:extLst>
  </p:cSld>
  <p:clrMapOvr>
    <a:masterClrMapping/>
  </p:clrMapOvr>
  <p:transition spd="slow">
    <p:pull dir="l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indent="712788" eaLnBrk="1" hangingPunct="1">
              <a:lnSpc>
                <a:spcPct val="150000"/>
              </a:lnSpc>
              <a:defRPr/>
            </a:pPr>
            <a:r>
              <a:rPr lang="zh-CN" altLang="en-US" dirty="0" smtClean="0">
                <a:solidFill>
                  <a:schemeClr val="tx1"/>
                </a:solidFill>
              </a:rPr>
              <a:t>四 </a:t>
            </a:r>
            <a:r>
              <a:rPr lang="zh-CN" altLang="en-US" dirty="0">
                <a:solidFill>
                  <a:schemeClr val="tx1"/>
                </a:solidFill>
              </a:rPr>
              <a:t>寻找规律</a:t>
            </a:r>
            <a:endParaRPr lang="en-US" altLang="zh-CN" dirty="0">
              <a:solidFill>
                <a:schemeClr val="tx1"/>
              </a:solidFill>
            </a:endParaRPr>
          </a:p>
          <a:p>
            <a:pPr indent="712788" eaLnBrk="1" hangingPunct="1">
              <a:lnSpc>
                <a:spcPct val="150000"/>
              </a:lnSpc>
              <a:defRPr/>
            </a:pPr>
            <a:r>
              <a:rPr lang="zh-CN" altLang="en-US" dirty="0" smtClean="0">
                <a:solidFill>
                  <a:schemeClr val="tx1"/>
                </a:solidFill>
              </a:rPr>
              <a:t>分析材料，探寻材料中的规律。这是研究最重要也是最困难的一个环节。特别是有些研究，缺乏背景材料，缺乏已有研究的参考，纯粹靠研究者的独立判断，尤为困难。</a:t>
            </a:r>
            <a:endParaRPr lang="en-US" altLang="zh-CN" dirty="0">
              <a:solidFill>
                <a:schemeClr val="tx1"/>
              </a:solidFill>
            </a:endParaRPr>
          </a:p>
          <a:p>
            <a:pPr indent="712788" eaLnBrk="1" hangingPunct="1">
              <a:lnSpc>
                <a:spcPct val="150000"/>
              </a:lnSpc>
              <a:defRPr/>
            </a:pPr>
            <a:r>
              <a:rPr lang="zh-CN" altLang="en-US" dirty="0" smtClean="0">
                <a:solidFill>
                  <a:schemeClr val="tx1"/>
                </a:solidFill>
              </a:rPr>
              <a:t>很多同学都说自己的文章里缺少理论，不放心。最好有个什么理论的借鉴，原因就在于自己没有信心。</a:t>
            </a:r>
            <a:endParaRPr lang="en-US" altLang="zh-CN" dirty="0" smtClean="0">
              <a:solidFill>
                <a:schemeClr val="tx1"/>
              </a:solidFill>
            </a:endParaRPr>
          </a:p>
          <a:p>
            <a:endParaRPr lang="zh-CN" altLang="en-US" dirty="0"/>
          </a:p>
        </p:txBody>
      </p:sp>
    </p:spTree>
    <p:extLst>
      <p:ext uri="{BB962C8B-B14F-4D97-AF65-F5344CB8AC3E}">
        <p14:creationId xmlns:p14="http://schemas.microsoft.com/office/powerpoint/2010/main" val="2125019941"/>
      </p:ext>
    </p:extLst>
  </p:cSld>
  <p:clrMapOvr>
    <a:masterClrMapping/>
  </p:clrMapOvr>
  <p:transition spd="slow">
    <p:pull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solidFill>
                  <a:schemeClr val="tx1"/>
                </a:solidFill>
              </a:rPr>
              <a:t>五 </a:t>
            </a:r>
            <a:r>
              <a:rPr lang="zh-CN" altLang="en-US" dirty="0">
                <a:solidFill>
                  <a:schemeClr val="tx1"/>
                </a:solidFill>
              </a:rPr>
              <a:t>得出结论</a:t>
            </a:r>
          </a:p>
          <a:p>
            <a:pPr>
              <a:lnSpc>
                <a:spcPct val="150000"/>
              </a:lnSpc>
            </a:pPr>
            <a:r>
              <a:rPr lang="zh-CN" altLang="en-US" dirty="0" smtClean="0">
                <a:solidFill>
                  <a:schemeClr val="tx1"/>
                </a:solidFill>
              </a:rPr>
              <a:t>根据分析讨论的结果，最终得出结论。这个结论不仅要有材料的支持，而且在今后还应该是可以检验、可以验证的。</a:t>
            </a:r>
            <a:endParaRPr lang="en-US" altLang="zh-CN" dirty="0" smtClean="0">
              <a:solidFill>
                <a:schemeClr val="tx1"/>
              </a:solidFill>
            </a:endParaRPr>
          </a:p>
          <a:p>
            <a:pPr>
              <a:lnSpc>
                <a:spcPct val="150000"/>
              </a:lnSpc>
            </a:pPr>
            <a:r>
              <a:rPr lang="zh-CN" altLang="en-US" dirty="0" smtClean="0">
                <a:solidFill>
                  <a:schemeClr val="tx1"/>
                </a:solidFill>
              </a:rPr>
              <a:t>简单地说：</a:t>
            </a:r>
            <a:endParaRPr lang="en-US" altLang="zh-CN" dirty="0" smtClean="0">
              <a:solidFill>
                <a:schemeClr val="tx1"/>
              </a:solidFill>
            </a:endParaRPr>
          </a:p>
          <a:p>
            <a:pPr>
              <a:lnSpc>
                <a:spcPct val="150000"/>
              </a:lnSpc>
            </a:pPr>
            <a:r>
              <a:rPr lang="zh-CN" altLang="en-US" dirty="0" smtClean="0">
                <a:solidFill>
                  <a:schemeClr val="tx1"/>
                </a:solidFill>
              </a:rPr>
              <a:t>（</a:t>
            </a:r>
            <a:r>
              <a:rPr lang="en-US" altLang="zh-CN" dirty="0" smtClean="0">
                <a:solidFill>
                  <a:schemeClr val="tx1"/>
                </a:solidFill>
                <a:sym typeface="Wingdings" pitchFamily="2" charset="2"/>
              </a:rPr>
              <a:t>1</a:t>
            </a:r>
            <a:r>
              <a:rPr lang="zh-CN" altLang="en-US" dirty="0" smtClean="0">
                <a:solidFill>
                  <a:schemeClr val="tx1"/>
                </a:solidFill>
                <a:sym typeface="Wingdings" pitchFamily="2" charset="2"/>
              </a:rPr>
              <a:t>）条件可以控制</a:t>
            </a:r>
            <a:endParaRPr lang="en-US" altLang="zh-CN" dirty="0" smtClean="0">
              <a:solidFill>
                <a:schemeClr val="tx1"/>
              </a:solidFill>
              <a:sym typeface="Wingdings" pitchFamily="2" charset="2"/>
            </a:endParaRPr>
          </a:p>
          <a:p>
            <a:pPr>
              <a:lnSpc>
                <a:spcPct val="150000"/>
              </a:lnSpc>
            </a:pPr>
            <a:r>
              <a:rPr lang="zh-CN" altLang="en-US" dirty="0" smtClean="0">
                <a:solidFill>
                  <a:schemeClr val="tx1"/>
                </a:solidFill>
                <a:sym typeface="Wingdings" pitchFamily="2" charset="2"/>
              </a:rPr>
              <a:t>（</a:t>
            </a:r>
            <a:r>
              <a:rPr lang="en-US" altLang="zh-CN" dirty="0" smtClean="0">
                <a:solidFill>
                  <a:schemeClr val="tx1"/>
                </a:solidFill>
                <a:sym typeface="Wingdings" pitchFamily="2" charset="2"/>
              </a:rPr>
              <a:t>2</a:t>
            </a:r>
            <a:r>
              <a:rPr lang="zh-CN" altLang="en-US" dirty="0" smtClean="0">
                <a:solidFill>
                  <a:schemeClr val="tx1"/>
                </a:solidFill>
                <a:sym typeface="Wingdings" pitchFamily="2" charset="2"/>
              </a:rPr>
              <a:t>）结论可以重复</a:t>
            </a:r>
            <a:endParaRPr lang="zh-CN" altLang="en-US" dirty="0">
              <a:solidFill>
                <a:schemeClr val="tx1"/>
              </a:solidFill>
            </a:endParaRPr>
          </a:p>
        </p:txBody>
      </p:sp>
    </p:spTree>
    <p:extLst>
      <p:ext uri="{BB962C8B-B14F-4D97-AF65-F5344CB8AC3E}">
        <p14:creationId xmlns:p14="http://schemas.microsoft.com/office/powerpoint/2010/main" val="3134207424"/>
      </p:ext>
    </p:extLst>
  </p:cSld>
  <p:clrMapOvr>
    <a:masterClrMapping/>
  </p:clrMapOvr>
  <p:transition spd="slow">
    <p:pull dir="l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3" name="Group 86"/>
          <p:cNvGrpSpPr>
            <a:grpSpLocks/>
          </p:cNvGrpSpPr>
          <p:nvPr/>
        </p:nvGrpSpPr>
        <p:grpSpPr bwMode="auto">
          <a:xfrm>
            <a:off x="1223963" y="1844675"/>
            <a:ext cx="6526212" cy="3870325"/>
            <a:chOff x="771" y="1162"/>
            <a:chExt cx="4111" cy="2438"/>
          </a:xfrm>
        </p:grpSpPr>
        <p:sp>
          <p:nvSpPr>
            <p:cNvPr id="30724" name="Oval 3"/>
            <p:cNvSpPr>
              <a:spLocks noChangeArrowheads="1"/>
            </p:cNvSpPr>
            <p:nvPr/>
          </p:nvSpPr>
          <p:spPr bwMode="ltGray">
            <a:xfrm>
              <a:off x="1378" y="2765"/>
              <a:ext cx="3504" cy="835"/>
            </a:xfrm>
            <a:prstGeom prst="ellipse">
              <a:avLst/>
            </a:prstGeom>
            <a:gradFill rotWithShape="1">
              <a:gsLst>
                <a:gs pos="0">
                  <a:srgbClr val="292929"/>
                </a:gs>
                <a:gs pos="100000">
                  <a:schemeClr val="bg1"/>
                </a:gs>
              </a:gsLst>
              <a:lin ang="2700000" scaled="1"/>
            </a:gradFill>
            <a:ln>
              <a:noFill/>
            </a:ln>
            <a:effectLst/>
            <a:extLst>
              <a:ext uri="{91240B29-F687-4F45-9708-019B960494DF}">
                <a14:hiddenLine xmlns:a14="http://schemas.microsoft.com/office/drawing/2010/main" w="3175">
                  <a:solidFill>
                    <a:schemeClr val="tx1"/>
                  </a:solidFill>
                  <a:round/>
                  <a:headEnd/>
                  <a:tailEnd type="none" w="sm" len="sm"/>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vert="eaVert" wrap="none" lIns="92075" tIns="46038" rIns="92075" bIns="46038" anchor="ctr"/>
            <a:lstStyle/>
            <a:p>
              <a:endParaRPr lang="zh-CN" altLang="en-US">
                <a:ea typeface="宋体" charset="-122"/>
              </a:endParaRPr>
            </a:p>
          </p:txBody>
        </p:sp>
        <p:sp>
          <p:nvSpPr>
            <p:cNvPr id="30725" name="Oval 68"/>
            <p:cNvSpPr>
              <a:spLocks noChangeArrowheads="1"/>
            </p:cNvSpPr>
            <p:nvPr/>
          </p:nvSpPr>
          <p:spPr bwMode="ltGray">
            <a:xfrm rot="-998297">
              <a:off x="839" y="1386"/>
              <a:ext cx="3630" cy="1900"/>
            </a:xfrm>
            <a:prstGeom prst="ellipse">
              <a:avLst/>
            </a:prstGeom>
            <a:gradFill rotWithShape="0">
              <a:gsLst>
                <a:gs pos="0">
                  <a:srgbClr val="29698D"/>
                </a:gs>
                <a:gs pos="50000">
                  <a:srgbClr val="CBDBE3"/>
                </a:gs>
                <a:gs pos="100000">
                  <a:srgbClr val="29698D"/>
                </a:gs>
              </a:gsLst>
              <a:lin ang="0" scaled="1"/>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charset="-122"/>
              </a:endParaRPr>
            </a:p>
          </p:txBody>
        </p:sp>
        <p:sp>
          <p:nvSpPr>
            <p:cNvPr id="30726" name="Oval 69"/>
            <p:cNvSpPr>
              <a:spLocks noChangeArrowheads="1"/>
            </p:cNvSpPr>
            <p:nvPr/>
          </p:nvSpPr>
          <p:spPr bwMode="ltGray">
            <a:xfrm rot="-998297">
              <a:off x="875" y="1284"/>
              <a:ext cx="3504" cy="1841"/>
            </a:xfrm>
            <a:prstGeom prst="ellipse">
              <a:avLst/>
            </a:prstGeom>
            <a:gradFill rotWithShape="1">
              <a:gsLst>
                <a:gs pos="0">
                  <a:srgbClr val="208282"/>
                </a:gs>
                <a:gs pos="100000">
                  <a:srgbClr val="33CCCC"/>
                </a:gs>
              </a:gsLst>
              <a:lin ang="2700000" scaled="1"/>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charset="-122"/>
              </a:endParaRPr>
            </a:p>
          </p:txBody>
        </p:sp>
        <p:sp>
          <p:nvSpPr>
            <p:cNvPr id="30727" name="Arc 70"/>
            <p:cNvSpPr>
              <a:spLocks/>
            </p:cNvSpPr>
            <p:nvPr/>
          </p:nvSpPr>
          <p:spPr bwMode="gray">
            <a:xfrm rot="-998297">
              <a:off x="2543" y="1333"/>
              <a:ext cx="1796" cy="969"/>
            </a:xfrm>
            <a:custGeom>
              <a:avLst/>
              <a:gdLst>
                <a:gd name="T0" fmla="*/ 9 w 21600"/>
                <a:gd name="T1" fmla="*/ 0 h 22718"/>
                <a:gd name="T2" fmla="*/ 11 w 21600"/>
                <a:gd name="T3" fmla="*/ 2 h 22718"/>
                <a:gd name="T4" fmla="*/ 0 w 21600"/>
                <a:gd name="T5" fmla="*/ 1 h 22718"/>
                <a:gd name="T6" fmla="*/ 0 60000 65536"/>
                <a:gd name="T7" fmla="*/ 0 60000 65536"/>
                <a:gd name="T8" fmla="*/ 0 60000 65536"/>
              </a:gdLst>
              <a:ahLst/>
              <a:cxnLst>
                <a:cxn ang="T6">
                  <a:pos x="T0" y="T1"/>
                </a:cxn>
                <a:cxn ang="T7">
                  <a:pos x="T2" y="T3"/>
                </a:cxn>
                <a:cxn ang="T8">
                  <a:pos x="T4" y="T5"/>
                </a:cxn>
              </a:cxnLst>
              <a:rect l="0" t="0" r="r" b="b"/>
              <a:pathLst>
                <a:path w="21600" h="22718" fill="none" extrusionOk="0">
                  <a:moveTo>
                    <a:pt x="16157" y="-1"/>
                  </a:moveTo>
                  <a:cubicBezTo>
                    <a:pt x="19663" y="3951"/>
                    <a:pt x="21600" y="9051"/>
                    <a:pt x="21600" y="14335"/>
                  </a:cubicBezTo>
                  <a:cubicBezTo>
                    <a:pt x="21600" y="17214"/>
                    <a:pt x="21024" y="20064"/>
                    <a:pt x="19906" y="22717"/>
                  </a:cubicBezTo>
                </a:path>
                <a:path w="21600" h="22718" stroke="0" extrusionOk="0">
                  <a:moveTo>
                    <a:pt x="16157" y="-1"/>
                  </a:moveTo>
                  <a:cubicBezTo>
                    <a:pt x="19663" y="3951"/>
                    <a:pt x="21600" y="9051"/>
                    <a:pt x="21600" y="14335"/>
                  </a:cubicBezTo>
                  <a:cubicBezTo>
                    <a:pt x="21600" y="17214"/>
                    <a:pt x="21024" y="20064"/>
                    <a:pt x="19906" y="22717"/>
                  </a:cubicBezTo>
                  <a:lnTo>
                    <a:pt x="0" y="14335"/>
                  </a:lnTo>
                  <a:lnTo>
                    <a:pt x="16157" y="-1"/>
                  </a:lnTo>
                  <a:close/>
                </a:path>
              </a:pathLst>
            </a:custGeom>
            <a:solidFill>
              <a:srgbClr val="0099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28" name="Arc 71"/>
            <p:cNvSpPr>
              <a:spLocks/>
            </p:cNvSpPr>
            <p:nvPr/>
          </p:nvSpPr>
          <p:spPr bwMode="gray">
            <a:xfrm rot="20601703" flipH="1">
              <a:off x="909" y="2160"/>
              <a:ext cx="1812" cy="1027"/>
            </a:xfrm>
            <a:custGeom>
              <a:avLst/>
              <a:gdLst>
                <a:gd name="T0" fmla="*/ 12 w 21600"/>
                <a:gd name="T1" fmla="*/ 0 h 24439"/>
                <a:gd name="T2" fmla="*/ 7 w 21600"/>
                <a:gd name="T3" fmla="*/ 2 h 24439"/>
                <a:gd name="T4" fmla="*/ 0 w 21600"/>
                <a:gd name="T5" fmla="*/ 1 h 24439"/>
                <a:gd name="T6" fmla="*/ 0 60000 65536"/>
                <a:gd name="T7" fmla="*/ 0 60000 65536"/>
                <a:gd name="T8" fmla="*/ 0 60000 65536"/>
              </a:gdLst>
              <a:ahLst/>
              <a:cxnLst>
                <a:cxn ang="T6">
                  <a:pos x="T0" y="T1"/>
                </a:cxn>
                <a:cxn ang="T7">
                  <a:pos x="T2" y="T3"/>
                </a:cxn>
                <a:cxn ang="T8">
                  <a:pos x="T4" y="T5"/>
                </a:cxn>
              </a:cxnLst>
              <a:rect l="0" t="0" r="r" b="b"/>
              <a:pathLst>
                <a:path w="21600" h="24439" fill="none" extrusionOk="0">
                  <a:moveTo>
                    <a:pt x="20452" y="-1"/>
                  </a:moveTo>
                  <a:cubicBezTo>
                    <a:pt x="21212" y="2237"/>
                    <a:pt x="21600" y="4584"/>
                    <a:pt x="21600" y="6947"/>
                  </a:cubicBezTo>
                  <a:cubicBezTo>
                    <a:pt x="21600" y="13871"/>
                    <a:pt x="18280" y="20376"/>
                    <a:pt x="12672" y="24438"/>
                  </a:cubicBezTo>
                </a:path>
                <a:path w="21600" h="24439" stroke="0" extrusionOk="0">
                  <a:moveTo>
                    <a:pt x="20452" y="-1"/>
                  </a:moveTo>
                  <a:cubicBezTo>
                    <a:pt x="21212" y="2237"/>
                    <a:pt x="21600" y="4584"/>
                    <a:pt x="21600" y="6947"/>
                  </a:cubicBezTo>
                  <a:cubicBezTo>
                    <a:pt x="21600" y="13871"/>
                    <a:pt x="18280" y="20376"/>
                    <a:pt x="12672" y="24438"/>
                  </a:cubicBezTo>
                  <a:lnTo>
                    <a:pt x="0" y="6947"/>
                  </a:lnTo>
                  <a:lnTo>
                    <a:pt x="20452" y="-1"/>
                  </a:lnTo>
                  <a:close/>
                </a:path>
              </a:pathLst>
            </a:custGeom>
            <a:gradFill rotWithShape="1">
              <a:gsLst>
                <a:gs pos="0">
                  <a:srgbClr val="ABD9F2"/>
                </a:gs>
                <a:gs pos="100000">
                  <a:srgbClr val="47ABE3"/>
                </a:gs>
              </a:gsLst>
              <a:lin ang="2700000" scaled="1"/>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29" name="Arc 72"/>
            <p:cNvSpPr>
              <a:spLocks/>
            </p:cNvSpPr>
            <p:nvPr/>
          </p:nvSpPr>
          <p:spPr bwMode="gray">
            <a:xfrm rot="-998297">
              <a:off x="2067" y="1162"/>
              <a:ext cx="1772" cy="893"/>
            </a:xfrm>
            <a:custGeom>
              <a:avLst/>
              <a:gdLst>
                <a:gd name="T0" fmla="*/ 0 w 21397"/>
                <a:gd name="T1" fmla="*/ 0 h 21600"/>
                <a:gd name="T2" fmla="*/ 12 w 21397"/>
                <a:gd name="T3" fmla="*/ 1 h 21600"/>
                <a:gd name="T4" fmla="*/ 3 w 21397"/>
                <a:gd name="T5" fmla="*/ 2 h 21600"/>
                <a:gd name="T6" fmla="*/ 0 60000 65536"/>
                <a:gd name="T7" fmla="*/ 0 60000 65536"/>
                <a:gd name="T8" fmla="*/ 0 60000 65536"/>
              </a:gdLst>
              <a:ahLst/>
              <a:cxnLst>
                <a:cxn ang="T6">
                  <a:pos x="T0" y="T1"/>
                </a:cxn>
                <a:cxn ang="T7">
                  <a:pos x="T2" y="T3"/>
                </a:cxn>
                <a:cxn ang="T8">
                  <a:pos x="T4" y="T5"/>
                </a:cxn>
              </a:cxnLst>
              <a:rect l="0" t="0" r="r" b="b"/>
              <a:pathLst>
                <a:path w="21397" h="21600" fill="none" extrusionOk="0">
                  <a:moveTo>
                    <a:pt x="0" y="549"/>
                  </a:moveTo>
                  <a:cubicBezTo>
                    <a:pt x="1587" y="184"/>
                    <a:pt x="3210" y="-1"/>
                    <a:pt x="4839" y="0"/>
                  </a:cubicBezTo>
                  <a:cubicBezTo>
                    <a:pt x="11230" y="0"/>
                    <a:pt x="17293" y="2830"/>
                    <a:pt x="21397" y="7729"/>
                  </a:cubicBezTo>
                </a:path>
                <a:path w="21397" h="21600" stroke="0" extrusionOk="0">
                  <a:moveTo>
                    <a:pt x="0" y="549"/>
                  </a:moveTo>
                  <a:cubicBezTo>
                    <a:pt x="1587" y="184"/>
                    <a:pt x="3210" y="-1"/>
                    <a:pt x="4839" y="0"/>
                  </a:cubicBezTo>
                  <a:cubicBezTo>
                    <a:pt x="11230" y="0"/>
                    <a:pt x="17293" y="2830"/>
                    <a:pt x="21397" y="7729"/>
                  </a:cubicBezTo>
                  <a:lnTo>
                    <a:pt x="4839" y="21600"/>
                  </a:lnTo>
                  <a:lnTo>
                    <a:pt x="0" y="549"/>
                  </a:lnTo>
                  <a:close/>
                </a:path>
              </a:pathLst>
            </a:custGeom>
            <a:gradFill rotWithShape="1">
              <a:gsLst>
                <a:gs pos="0">
                  <a:srgbClr val="4F4A73"/>
                </a:gs>
                <a:gs pos="100000">
                  <a:srgbClr val="AAA0F8"/>
                </a:gs>
              </a:gsLst>
              <a:lin ang="2700000" scaled="1"/>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30" name="Arc 73"/>
            <p:cNvSpPr>
              <a:spLocks/>
            </p:cNvSpPr>
            <p:nvPr/>
          </p:nvSpPr>
          <p:spPr bwMode="gray">
            <a:xfrm rot="20601703" flipH="1">
              <a:off x="771" y="1583"/>
              <a:ext cx="1740" cy="870"/>
            </a:xfrm>
            <a:custGeom>
              <a:avLst/>
              <a:gdLst>
                <a:gd name="T0" fmla="*/ 3 w 20934"/>
                <a:gd name="T1" fmla="*/ 0 h 21142"/>
                <a:gd name="T2" fmla="*/ 12 w 20934"/>
                <a:gd name="T3" fmla="*/ 1 h 21142"/>
                <a:gd name="T4" fmla="*/ 0 w 20934"/>
                <a:gd name="T5" fmla="*/ 1 h 21142"/>
                <a:gd name="T6" fmla="*/ 0 60000 65536"/>
                <a:gd name="T7" fmla="*/ 0 60000 65536"/>
                <a:gd name="T8" fmla="*/ 0 60000 65536"/>
              </a:gdLst>
              <a:ahLst/>
              <a:cxnLst>
                <a:cxn ang="T6">
                  <a:pos x="T0" y="T1"/>
                </a:cxn>
                <a:cxn ang="T7">
                  <a:pos x="T2" y="T3"/>
                </a:cxn>
                <a:cxn ang="T8">
                  <a:pos x="T4" y="T5"/>
                </a:cxn>
              </a:cxnLst>
              <a:rect l="0" t="0" r="r" b="b"/>
              <a:pathLst>
                <a:path w="20934" h="21142" fill="none" extrusionOk="0">
                  <a:moveTo>
                    <a:pt x="4423" y="-1"/>
                  </a:moveTo>
                  <a:cubicBezTo>
                    <a:pt x="12495" y="1688"/>
                    <a:pt x="18902" y="7826"/>
                    <a:pt x="20934" y="15819"/>
                  </a:cubicBezTo>
                </a:path>
                <a:path w="20934" h="21142" stroke="0" extrusionOk="0">
                  <a:moveTo>
                    <a:pt x="4423" y="-1"/>
                  </a:moveTo>
                  <a:cubicBezTo>
                    <a:pt x="12495" y="1688"/>
                    <a:pt x="18902" y="7826"/>
                    <a:pt x="20934" y="15819"/>
                  </a:cubicBezTo>
                  <a:lnTo>
                    <a:pt x="0" y="21142"/>
                  </a:lnTo>
                  <a:lnTo>
                    <a:pt x="4423" y="-1"/>
                  </a:lnTo>
                  <a:close/>
                </a:path>
              </a:pathLst>
            </a:custGeom>
            <a:gradFill rotWithShape="1">
              <a:gsLst>
                <a:gs pos="0">
                  <a:srgbClr val="47ABE3"/>
                </a:gs>
                <a:gs pos="100000">
                  <a:srgbClr val="214F69"/>
                </a:gs>
              </a:gsLst>
              <a:lin ang="2700000" scaled="1"/>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31" name="Oval 74"/>
            <p:cNvSpPr>
              <a:spLocks noChangeArrowheads="1"/>
            </p:cNvSpPr>
            <p:nvPr/>
          </p:nvSpPr>
          <p:spPr bwMode="gray">
            <a:xfrm rot="-998297">
              <a:off x="1795" y="1734"/>
              <a:ext cx="1698" cy="844"/>
            </a:xfrm>
            <a:prstGeom prst="ellipse">
              <a:avLst/>
            </a:prstGeom>
            <a:gradFill rotWithShape="0">
              <a:gsLst>
                <a:gs pos="0">
                  <a:srgbClr val="000000"/>
                </a:gs>
                <a:gs pos="50000">
                  <a:srgbClr val="C1C1C1"/>
                </a:gs>
                <a:gs pos="100000">
                  <a:srgbClr val="000000"/>
                </a:gs>
              </a:gsLst>
              <a:lin ang="0" scaled="1"/>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charset="-122"/>
              </a:endParaRPr>
            </a:p>
          </p:txBody>
        </p:sp>
        <p:sp>
          <p:nvSpPr>
            <p:cNvPr id="30732" name="Text Box 75"/>
            <p:cNvSpPr txBox="1">
              <a:spLocks noChangeArrowheads="1"/>
            </p:cNvSpPr>
            <p:nvPr/>
          </p:nvSpPr>
          <p:spPr bwMode="auto">
            <a:xfrm>
              <a:off x="1548" y="1874"/>
              <a:ext cx="116"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altLang="zh-CN" dirty="0">
                <a:ea typeface="宋体" charset="-122"/>
              </a:endParaRPr>
            </a:p>
          </p:txBody>
        </p:sp>
        <p:sp>
          <p:nvSpPr>
            <p:cNvPr id="30733" name="Text Box 76"/>
            <p:cNvSpPr txBox="1">
              <a:spLocks noChangeArrowheads="1"/>
            </p:cNvSpPr>
            <p:nvPr/>
          </p:nvSpPr>
          <p:spPr bwMode="auto">
            <a:xfrm>
              <a:off x="2458" y="1298"/>
              <a:ext cx="69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zh-CN" altLang="en-US" dirty="0">
                  <a:effectLst>
                    <a:outerShdw blurRad="38100" dist="38100" dir="2700000" algn="tl">
                      <a:srgbClr val="000000">
                        <a:alpha val="43137"/>
                      </a:srgbClr>
                    </a:outerShdw>
                  </a:effectLst>
                  <a:latin typeface="黑体" pitchFamily="49" charset="-122"/>
                  <a:ea typeface="黑体" pitchFamily="49" charset="-122"/>
                </a:rPr>
                <a:t>分析问题</a:t>
              </a:r>
              <a:endParaRPr lang="en-US" altLang="zh-CN" dirty="0">
                <a:effectLst>
                  <a:outerShdw blurRad="38100" dist="38100" dir="2700000" algn="tl">
                    <a:srgbClr val="000000">
                      <a:alpha val="43137"/>
                    </a:srgbClr>
                  </a:outerShdw>
                </a:effectLst>
                <a:latin typeface="黑体" pitchFamily="49" charset="-122"/>
                <a:ea typeface="黑体" pitchFamily="49" charset="-122"/>
              </a:endParaRPr>
            </a:p>
          </p:txBody>
        </p:sp>
        <p:sp>
          <p:nvSpPr>
            <p:cNvPr id="30734" name="Text Box 77"/>
            <p:cNvSpPr txBox="1">
              <a:spLocks noChangeArrowheads="1"/>
            </p:cNvSpPr>
            <p:nvPr/>
          </p:nvSpPr>
          <p:spPr bwMode="auto">
            <a:xfrm>
              <a:off x="3417" y="1586"/>
              <a:ext cx="892"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zh-CN" altLang="en-US" sz="2400" b="1" dirty="0">
                  <a:solidFill>
                    <a:srgbClr val="FFFF00"/>
                  </a:solidFill>
                  <a:effectLst>
                    <a:outerShdw blurRad="38100" dist="38100" dir="2700000" algn="tl">
                      <a:srgbClr val="000000">
                        <a:alpha val="43137"/>
                      </a:srgbClr>
                    </a:outerShdw>
                  </a:effectLst>
                  <a:latin typeface="黑体" pitchFamily="49" charset="-122"/>
                  <a:ea typeface="黑体" pitchFamily="49" charset="-122"/>
                </a:rPr>
                <a:t>得出结论</a:t>
              </a:r>
              <a:endParaRPr lang="en-US" altLang="zh-CN" sz="2400" b="1" dirty="0">
                <a:solidFill>
                  <a:srgbClr val="FFFF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0735" name="Freeform 78"/>
            <p:cNvSpPr>
              <a:spLocks/>
            </p:cNvSpPr>
            <p:nvPr/>
          </p:nvSpPr>
          <p:spPr bwMode="gray">
            <a:xfrm>
              <a:off x="3888" y="1922"/>
              <a:ext cx="816" cy="1078"/>
            </a:xfrm>
            <a:custGeom>
              <a:avLst/>
              <a:gdLst>
                <a:gd name="T0" fmla="*/ 0 w 816"/>
                <a:gd name="T1" fmla="*/ 841 h 1078"/>
                <a:gd name="T2" fmla="*/ 784 w 816"/>
                <a:gd name="T3" fmla="*/ 0 h 1078"/>
                <a:gd name="T4" fmla="*/ 816 w 816"/>
                <a:gd name="T5" fmla="*/ 280 h 1078"/>
                <a:gd name="T6" fmla="*/ 544 w 816"/>
                <a:gd name="T7" fmla="*/ 672 h 1078"/>
                <a:gd name="T8" fmla="*/ 25 w 816"/>
                <a:gd name="T9" fmla="*/ 1078 h 1078"/>
                <a:gd name="T10" fmla="*/ 0 w 816"/>
                <a:gd name="T11" fmla="*/ 841 h 10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16" h="1078">
                  <a:moveTo>
                    <a:pt x="0" y="841"/>
                  </a:moveTo>
                  <a:lnTo>
                    <a:pt x="784" y="0"/>
                  </a:lnTo>
                  <a:lnTo>
                    <a:pt x="816" y="280"/>
                  </a:lnTo>
                  <a:cubicBezTo>
                    <a:pt x="776" y="392"/>
                    <a:pt x="676" y="539"/>
                    <a:pt x="544" y="672"/>
                  </a:cubicBezTo>
                  <a:cubicBezTo>
                    <a:pt x="412" y="805"/>
                    <a:pt x="116" y="1050"/>
                    <a:pt x="25" y="1078"/>
                  </a:cubicBezTo>
                  <a:cubicBezTo>
                    <a:pt x="7" y="1006"/>
                    <a:pt x="0" y="841"/>
                    <a:pt x="0" y="841"/>
                  </a:cubicBezTo>
                  <a:close/>
                </a:path>
              </a:pathLst>
            </a:custGeom>
            <a:gradFill rotWithShape="0">
              <a:gsLst>
                <a:gs pos="0">
                  <a:srgbClr val="B98BE8"/>
                </a:gs>
                <a:gs pos="100000">
                  <a:srgbClr val="6600CC"/>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30736" name="Arc 79"/>
            <p:cNvSpPr>
              <a:spLocks/>
            </p:cNvSpPr>
            <p:nvPr/>
          </p:nvSpPr>
          <p:spPr bwMode="gray">
            <a:xfrm rot="-1060795">
              <a:off x="2879" y="1926"/>
              <a:ext cx="1880" cy="848"/>
            </a:xfrm>
            <a:custGeom>
              <a:avLst/>
              <a:gdLst>
                <a:gd name="T0" fmla="*/ 16 w 20601"/>
                <a:gd name="T1" fmla="*/ 1 h 19523"/>
                <a:gd name="T2" fmla="*/ 7 w 20601"/>
                <a:gd name="T3" fmla="*/ 2 h 19523"/>
                <a:gd name="T4" fmla="*/ 0 w 20601"/>
                <a:gd name="T5" fmla="*/ 0 h 19523"/>
                <a:gd name="T6" fmla="*/ 0 60000 65536"/>
                <a:gd name="T7" fmla="*/ 0 60000 65536"/>
                <a:gd name="T8" fmla="*/ 0 60000 65536"/>
              </a:gdLst>
              <a:ahLst/>
              <a:cxnLst>
                <a:cxn ang="T6">
                  <a:pos x="T0" y="T1"/>
                </a:cxn>
                <a:cxn ang="T7">
                  <a:pos x="T2" y="T3"/>
                </a:cxn>
                <a:cxn ang="T8">
                  <a:pos x="T4" y="T5"/>
                </a:cxn>
              </a:cxnLst>
              <a:rect l="0" t="0" r="r" b="b"/>
              <a:pathLst>
                <a:path w="20601" h="19523" fill="none" extrusionOk="0">
                  <a:moveTo>
                    <a:pt x="20601" y="6492"/>
                  </a:moveTo>
                  <a:cubicBezTo>
                    <a:pt x="18793" y="12227"/>
                    <a:pt x="14677" y="16949"/>
                    <a:pt x="9241" y="19522"/>
                  </a:cubicBezTo>
                </a:path>
                <a:path w="20601" h="19523" stroke="0" extrusionOk="0">
                  <a:moveTo>
                    <a:pt x="20601" y="6492"/>
                  </a:moveTo>
                  <a:cubicBezTo>
                    <a:pt x="18793" y="12227"/>
                    <a:pt x="14677" y="16949"/>
                    <a:pt x="9241" y="19522"/>
                  </a:cubicBezTo>
                  <a:lnTo>
                    <a:pt x="0" y="0"/>
                  </a:lnTo>
                  <a:lnTo>
                    <a:pt x="20601" y="6492"/>
                  </a:lnTo>
                  <a:close/>
                </a:path>
              </a:pathLst>
            </a:custGeom>
            <a:solidFill>
              <a:srgbClr val="CC99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37" name="Freeform 80"/>
            <p:cNvSpPr>
              <a:spLocks/>
            </p:cNvSpPr>
            <p:nvPr/>
          </p:nvSpPr>
          <p:spPr bwMode="gray">
            <a:xfrm>
              <a:off x="2817" y="2225"/>
              <a:ext cx="1108" cy="779"/>
            </a:xfrm>
            <a:custGeom>
              <a:avLst/>
              <a:gdLst>
                <a:gd name="T0" fmla="*/ 1071 w 1108"/>
                <a:gd name="T1" fmla="*/ 546 h 779"/>
                <a:gd name="T2" fmla="*/ 1108 w 1108"/>
                <a:gd name="T3" fmla="*/ 779 h 779"/>
                <a:gd name="T4" fmla="*/ 67 w 1108"/>
                <a:gd name="T5" fmla="*/ 168 h 779"/>
                <a:gd name="T6" fmla="*/ 0 w 1108"/>
                <a:gd name="T7" fmla="*/ 0 h 779"/>
                <a:gd name="T8" fmla="*/ 1071 w 1108"/>
                <a:gd name="T9" fmla="*/ 546 h 7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08" h="779">
                  <a:moveTo>
                    <a:pt x="1071" y="546"/>
                  </a:moveTo>
                  <a:lnTo>
                    <a:pt x="1108" y="779"/>
                  </a:lnTo>
                  <a:lnTo>
                    <a:pt x="67" y="168"/>
                  </a:lnTo>
                  <a:lnTo>
                    <a:pt x="0" y="0"/>
                  </a:lnTo>
                  <a:lnTo>
                    <a:pt x="1071" y="546"/>
                  </a:lnTo>
                  <a:close/>
                </a:path>
              </a:pathLst>
            </a:custGeom>
            <a:gradFill rotWithShape="1">
              <a:gsLst>
                <a:gs pos="0">
                  <a:srgbClr val="AF8ED4"/>
                </a:gs>
                <a:gs pos="100000">
                  <a:srgbClr val="5007A1"/>
                </a:gs>
              </a:gsLst>
              <a:lin ang="27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30738" name="Text Box 81"/>
            <p:cNvSpPr txBox="1">
              <a:spLocks noChangeArrowheads="1"/>
            </p:cNvSpPr>
            <p:nvPr/>
          </p:nvSpPr>
          <p:spPr bwMode="auto">
            <a:xfrm>
              <a:off x="3513" y="2210"/>
              <a:ext cx="69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zh-CN" altLang="en-US" b="1" dirty="0">
                  <a:solidFill>
                    <a:schemeClr val="tx2">
                      <a:lumMod val="50000"/>
                    </a:schemeClr>
                  </a:solidFill>
                  <a:effectLst>
                    <a:outerShdw blurRad="38100" dist="38100" dir="2700000" algn="tl">
                      <a:srgbClr val="000000">
                        <a:alpha val="43137"/>
                      </a:srgbClr>
                    </a:outerShdw>
                  </a:effectLst>
                  <a:latin typeface="黑体" pitchFamily="49" charset="-122"/>
                  <a:ea typeface="黑体" pitchFamily="49" charset="-122"/>
                </a:rPr>
                <a:t>发现问题</a:t>
              </a:r>
              <a:endParaRPr lang="en-US" altLang="zh-CN" b="1" dirty="0">
                <a:solidFill>
                  <a:schemeClr val="tx2">
                    <a:lumMod val="50000"/>
                  </a:schemeClr>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0739" name="Text Box 82"/>
            <p:cNvSpPr txBox="1">
              <a:spLocks noChangeArrowheads="1"/>
            </p:cNvSpPr>
            <p:nvPr/>
          </p:nvSpPr>
          <p:spPr bwMode="auto">
            <a:xfrm>
              <a:off x="2408" y="2690"/>
              <a:ext cx="69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zh-CN" altLang="en-US" dirty="0">
                  <a:effectLst>
                    <a:outerShdw blurRad="38100" dist="38100" dir="2700000" algn="tl">
                      <a:srgbClr val="000000">
                        <a:alpha val="43137"/>
                      </a:srgbClr>
                    </a:outerShdw>
                  </a:effectLst>
                  <a:latin typeface="黑体" pitchFamily="49" charset="-122"/>
                  <a:ea typeface="黑体" pitchFamily="49" charset="-122"/>
                </a:rPr>
                <a:t>确定目标</a:t>
              </a:r>
              <a:endParaRPr lang="en-US" altLang="zh-CN" dirty="0">
                <a:effectLst>
                  <a:outerShdw blurRad="38100" dist="38100" dir="2700000" algn="tl">
                    <a:srgbClr val="000000">
                      <a:alpha val="43137"/>
                    </a:srgbClr>
                  </a:outerShdw>
                </a:effectLst>
                <a:latin typeface="黑体" pitchFamily="49" charset="-122"/>
                <a:ea typeface="黑体" pitchFamily="49" charset="-122"/>
              </a:endParaRPr>
            </a:p>
          </p:txBody>
        </p:sp>
        <p:sp>
          <p:nvSpPr>
            <p:cNvPr id="30740" name="Text Box 83"/>
            <p:cNvSpPr txBox="1">
              <a:spLocks noChangeArrowheads="1"/>
            </p:cNvSpPr>
            <p:nvPr/>
          </p:nvSpPr>
          <p:spPr bwMode="auto">
            <a:xfrm>
              <a:off x="1209" y="2594"/>
              <a:ext cx="69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zh-CN" altLang="en-US" dirty="0">
                  <a:effectLst>
                    <a:outerShdw blurRad="38100" dist="38100" dir="2700000" algn="tl">
                      <a:srgbClr val="000000">
                        <a:alpha val="43137"/>
                      </a:srgbClr>
                    </a:outerShdw>
                  </a:effectLst>
                  <a:latin typeface="黑体" pitchFamily="49" charset="-122"/>
                  <a:ea typeface="黑体" pitchFamily="49" charset="-122"/>
                </a:rPr>
                <a:t>分析问题</a:t>
              </a:r>
              <a:endParaRPr lang="en-US" altLang="zh-CN" dirty="0">
                <a:effectLst>
                  <a:outerShdw blurRad="38100" dist="38100" dir="2700000" algn="tl">
                    <a:srgbClr val="000000">
                      <a:alpha val="43137"/>
                    </a:srgbClr>
                  </a:outerShdw>
                </a:effectLst>
                <a:latin typeface="黑体" pitchFamily="49" charset="-122"/>
                <a:ea typeface="黑体" pitchFamily="49" charset="-122"/>
              </a:endParaRPr>
            </a:p>
          </p:txBody>
        </p:sp>
        <p:sp>
          <p:nvSpPr>
            <p:cNvPr id="30741" name="Oval 84"/>
            <p:cNvSpPr>
              <a:spLocks noChangeArrowheads="1"/>
            </p:cNvSpPr>
            <p:nvPr/>
          </p:nvSpPr>
          <p:spPr bwMode="white">
            <a:xfrm rot="-998297">
              <a:off x="1859" y="1893"/>
              <a:ext cx="1629" cy="687"/>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charset="-122"/>
              </a:endParaRPr>
            </a:p>
          </p:txBody>
        </p:sp>
        <p:sp>
          <p:nvSpPr>
            <p:cNvPr id="30742" name="Freeform 85"/>
            <p:cNvSpPr>
              <a:spLocks/>
            </p:cNvSpPr>
            <p:nvPr/>
          </p:nvSpPr>
          <p:spPr bwMode="gray">
            <a:xfrm>
              <a:off x="2928" y="2474"/>
              <a:ext cx="808" cy="648"/>
            </a:xfrm>
            <a:custGeom>
              <a:avLst/>
              <a:gdLst>
                <a:gd name="T0" fmla="*/ 0 w 808"/>
                <a:gd name="T1" fmla="*/ 24 h 648"/>
                <a:gd name="T2" fmla="*/ 352 w 808"/>
                <a:gd name="T3" fmla="*/ 448 h 648"/>
                <a:gd name="T4" fmla="*/ 360 w 808"/>
                <a:gd name="T5" fmla="*/ 648 h 648"/>
                <a:gd name="T6" fmla="*/ 808 w 808"/>
                <a:gd name="T7" fmla="*/ 424 h 648"/>
                <a:gd name="T8" fmla="*/ 104 w 808"/>
                <a:gd name="T9" fmla="*/ 0 h 648"/>
                <a:gd name="T10" fmla="*/ 0 w 808"/>
                <a:gd name="T11" fmla="*/ 24 h 6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08" h="648">
                  <a:moveTo>
                    <a:pt x="0" y="24"/>
                  </a:moveTo>
                  <a:lnTo>
                    <a:pt x="352" y="448"/>
                  </a:lnTo>
                  <a:lnTo>
                    <a:pt x="360" y="648"/>
                  </a:lnTo>
                  <a:lnTo>
                    <a:pt x="808" y="424"/>
                  </a:lnTo>
                  <a:lnTo>
                    <a:pt x="104" y="0"/>
                  </a:lnTo>
                  <a:lnTo>
                    <a:pt x="0" y="24"/>
                  </a:lnTo>
                  <a:close/>
                </a:path>
              </a:pathLst>
            </a:custGeom>
            <a:solidFill>
              <a:srgbClr val="003399">
                <a:alpha val="49019"/>
              </a:srgb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 name="矩形 1"/>
          <p:cNvSpPr/>
          <p:nvPr/>
        </p:nvSpPr>
        <p:spPr>
          <a:xfrm>
            <a:off x="1903452" y="3049389"/>
            <a:ext cx="1107996" cy="369332"/>
          </a:xfrm>
          <a:prstGeom prst="rect">
            <a:avLst/>
          </a:prstGeom>
        </p:spPr>
        <p:txBody>
          <a:bodyPr wrap="none">
            <a:spAutoFit/>
          </a:bodyPr>
          <a:lstStyle/>
          <a:p>
            <a:pPr algn="ctr"/>
            <a:r>
              <a:rPr lang="zh-CN" altLang="en-US" dirty="0">
                <a:effectLst>
                  <a:outerShdw blurRad="38100" dist="38100" dir="2700000" algn="tl">
                    <a:srgbClr val="000000">
                      <a:alpha val="43137"/>
                    </a:srgbClr>
                  </a:outerShdw>
                </a:effectLst>
                <a:latin typeface="黑体" pitchFamily="49" charset="-122"/>
                <a:ea typeface="黑体" pitchFamily="49" charset="-122"/>
              </a:rPr>
              <a:t>收集材料</a:t>
            </a:r>
            <a:endParaRPr lang="en-US" altLang="zh-CN" dirty="0">
              <a:effectLst>
                <a:outerShdw blurRad="38100" dist="38100" dir="2700000" algn="tl">
                  <a:srgbClr val="000000">
                    <a:alpha val="43137"/>
                  </a:srgbClr>
                </a:outerShdw>
              </a:effectLst>
              <a:latin typeface="黑体" pitchFamily="49" charset="-122"/>
              <a:ea typeface="黑体" pitchFamily="49" charset="-122"/>
            </a:endParaRPr>
          </a:p>
        </p:txBody>
      </p:sp>
      <p:sp>
        <p:nvSpPr>
          <p:cNvPr id="3" name="上弧形箭头 2"/>
          <p:cNvSpPr/>
          <p:nvPr/>
        </p:nvSpPr>
        <p:spPr>
          <a:xfrm rot="11888161">
            <a:off x="1039661" y="3816804"/>
            <a:ext cx="4577096" cy="1520512"/>
          </a:xfrm>
          <a:prstGeom prst="curvedDownArrow">
            <a:avLst>
              <a:gd name="adj1" fmla="val 10745"/>
              <a:gd name="adj2" fmla="val 20817"/>
              <a:gd name="adj3" fmla="val 2913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上弧形箭头 24"/>
          <p:cNvSpPr/>
          <p:nvPr/>
        </p:nvSpPr>
        <p:spPr>
          <a:xfrm rot="21126521">
            <a:off x="1163560" y="1100968"/>
            <a:ext cx="5254321" cy="1520512"/>
          </a:xfrm>
          <a:prstGeom prst="curvedDownArrow">
            <a:avLst>
              <a:gd name="adj1" fmla="val 10745"/>
              <a:gd name="adj2" fmla="val 20817"/>
              <a:gd name="adj3" fmla="val 2913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935357105"/>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90600" y="2667000"/>
            <a:ext cx="7391400" cy="1752600"/>
          </a:xfrm>
        </p:spPr>
        <p:txBody>
          <a:bodyPr/>
          <a:lstStyle/>
          <a:p>
            <a:r>
              <a:rPr lang="en-US" altLang="zh-CN" sz="11500" dirty="0">
                <a:solidFill>
                  <a:schemeClr val="tx1"/>
                </a:solidFill>
                <a:effectLst>
                  <a:outerShdw blurRad="38100" dist="38100" dir="2700000" algn="tl">
                    <a:srgbClr val="000000">
                      <a:alpha val="43137"/>
                    </a:srgbClr>
                  </a:outerShdw>
                </a:effectLst>
                <a:latin typeface="Algerian" pitchFamily="82" charset="0"/>
                <a:ea typeface="黑体" pitchFamily="49" charset="-122"/>
              </a:rPr>
              <a:t>1</a:t>
            </a:r>
            <a:r>
              <a:rPr lang="en-US" altLang="zh-CN" sz="4400" dirty="0">
                <a:solidFill>
                  <a:schemeClr val="tx1"/>
                </a:solidFill>
                <a:effectLst>
                  <a:outerShdw blurRad="38100" dist="38100" dir="2700000" algn="tl">
                    <a:srgbClr val="000000">
                      <a:alpha val="43137"/>
                    </a:srgbClr>
                  </a:outerShdw>
                </a:effectLst>
                <a:latin typeface="黑体" pitchFamily="49" charset="-122"/>
                <a:ea typeface="黑体" pitchFamily="49" charset="-122"/>
              </a:rPr>
              <a:t>  </a:t>
            </a:r>
            <a:r>
              <a:rPr lang="zh-CN" altLang="en-US" sz="4400" dirty="0">
                <a:solidFill>
                  <a:schemeClr val="tx1"/>
                </a:solidFill>
                <a:effectLst>
                  <a:outerShdw blurRad="38100" dist="38100" dir="2700000" algn="tl">
                    <a:srgbClr val="000000">
                      <a:alpha val="43137"/>
                    </a:srgbClr>
                  </a:outerShdw>
                </a:effectLst>
                <a:latin typeface="黑体" pitchFamily="49" charset="-122"/>
                <a:ea typeface="黑体" pitchFamily="49" charset="-122"/>
              </a:rPr>
              <a:t>科学研究的动力</a:t>
            </a:r>
            <a:r>
              <a:rPr lang="en-US" altLang="zh-CN" sz="4400" dirty="0">
                <a:solidFill>
                  <a:schemeClr val="tx1"/>
                </a:solidFill>
                <a:effectLst>
                  <a:outerShdw blurRad="38100" dist="38100" dir="2700000" algn="tl">
                    <a:srgbClr val="000000">
                      <a:alpha val="43137"/>
                    </a:srgbClr>
                  </a:outerShdw>
                </a:effectLst>
                <a:latin typeface="黑体" pitchFamily="49" charset="-122"/>
                <a:ea typeface="黑体" pitchFamily="49" charset="-122"/>
              </a:rPr>
              <a:t/>
            </a:r>
            <a:br>
              <a:rPr lang="en-US" altLang="zh-CN" sz="4400" dirty="0">
                <a:solidFill>
                  <a:schemeClr val="tx1"/>
                </a:solidFill>
                <a:effectLst>
                  <a:outerShdw blurRad="38100" dist="38100" dir="2700000" algn="tl">
                    <a:srgbClr val="000000">
                      <a:alpha val="43137"/>
                    </a:srgbClr>
                  </a:outerShdw>
                </a:effectLst>
                <a:latin typeface="黑体" pitchFamily="49" charset="-122"/>
                <a:ea typeface="黑体" pitchFamily="49" charset="-122"/>
              </a:rPr>
            </a:br>
            <a:endParaRPr lang="zh-CN" altLang="en-US" sz="4400" dirty="0">
              <a:solidFill>
                <a:schemeClr val="tx1"/>
              </a:solidFill>
            </a:endParaRPr>
          </a:p>
        </p:txBody>
      </p:sp>
    </p:spTree>
    <p:extLst>
      <p:ext uri="{BB962C8B-B14F-4D97-AF65-F5344CB8AC3E}">
        <p14:creationId xmlns:p14="http://schemas.microsoft.com/office/powerpoint/2010/main" val="1804926466"/>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828800"/>
            <a:ext cx="7391400" cy="4495800"/>
          </a:xfrm>
        </p:spPr>
        <p:txBody>
          <a:bodyPr/>
          <a:lstStyle/>
          <a:p>
            <a:pPr>
              <a:lnSpc>
                <a:spcPct val="150000"/>
              </a:lnSpc>
            </a:pPr>
            <a:r>
              <a:rPr lang="zh-CN" altLang="en-US" dirty="0" smtClean="0">
                <a:solidFill>
                  <a:schemeClr val="tx1"/>
                </a:solidFill>
              </a:rPr>
              <a:t>我们举例来说。</a:t>
            </a:r>
            <a:endParaRPr lang="en-US" altLang="zh-CN" dirty="0">
              <a:solidFill>
                <a:schemeClr val="tx1"/>
              </a:solidFill>
            </a:endParaRPr>
          </a:p>
          <a:p>
            <a:pPr>
              <a:lnSpc>
                <a:spcPct val="150000"/>
              </a:lnSpc>
            </a:pPr>
            <a:r>
              <a:rPr lang="zh-CN" altLang="en-US" dirty="0" smtClean="0">
                <a:solidFill>
                  <a:schemeClr val="tx1"/>
                </a:solidFill>
              </a:rPr>
              <a:t>中国文字的起源。中国文字的起源时间是有争论的。现在比较公认的是甲骨文。</a:t>
            </a:r>
          </a:p>
        </p:txBody>
      </p:sp>
    </p:spTree>
    <p:extLst>
      <p:ext uri="{BB962C8B-B14F-4D97-AF65-F5344CB8AC3E}">
        <p14:creationId xmlns:p14="http://schemas.microsoft.com/office/powerpoint/2010/main" val="1368687668"/>
      </p:ext>
    </p:extLst>
  </p:cSld>
  <p:clrMapOvr>
    <a:masterClrMapping/>
  </p:clrMapOvr>
  <p:transition spd="slow">
    <p:pull dir="l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dirty="0">
                <a:solidFill>
                  <a:schemeClr val="tx1"/>
                </a:solidFill>
              </a:rPr>
              <a:t>但是甲骨文已经是比较系统的文字，文字的数量也多达</a:t>
            </a:r>
            <a:r>
              <a:rPr lang="en-US" altLang="zh-CN" dirty="0">
                <a:solidFill>
                  <a:schemeClr val="tx1"/>
                </a:solidFill>
              </a:rPr>
              <a:t>5000</a:t>
            </a:r>
            <a:r>
              <a:rPr lang="zh-CN" altLang="en-US" dirty="0">
                <a:solidFill>
                  <a:schemeClr val="tx1"/>
                </a:solidFill>
              </a:rPr>
              <a:t>个，不可能是一朝一夕之间创造出来的，它一定有一个源头</a:t>
            </a:r>
            <a:r>
              <a:rPr lang="zh-CN" altLang="en-US" dirty="0" smtClean="0">
                <a:solidFill>
                  <a:schemeClr val="tx1"/>
                </a:solidFill>
              </a:rPr>
              <a:t>。</a:t>
            </a:r>
            <a:endParaRPr lang="en-US" altLang="zh-CN" dirty="0" smtClean="0">
              <a:solidFill>
                <a:schemeClr val="tx1"/>
              </a:solidFill>
            </a:endParaRPr>
          </a:p>
          <a:p>
            <a:pPr indent="712788">
              <a:lnSpc>
                <a:spcPct val="150000"/>
              </a:lnSpc>
            </a:pPr>
            <a:r>
              <a:rPr lang="zh-CN" altLang="en-US" dirty="0">
                <a:solidFill>
                  <a:schemeClr val="tx1"/>
                </a:solidFill>
              </a:rPr>
              <a:t>那么比甲骨文更早的文字在哪里呢？</a:t>
            </a:r>
            <a:endParaRPr lang="en-US" altLang="zh-CN" dirty="0">
              <a:solidFill>
                <a:schemeClr val="tx1"/>
              </a:solidFill>
            </a:endParaRPr>
          </a:p>
          <a:p>
            <a:pPr indent="712788">
              <a:lnSpc>
                <a:spcPct val="150000"/>
              </a:lnSpc>
            </a:pPr>
            <a:r>
              <a:rPr lang="zh-CN" altLang="en-US" dirty="0">
                <a:solidFill>
                  <a:schemeClr val="tx1"/>
                </a:solidFill>
              </a:rPr>
              <a:t>研究者把眼光盯上了</a:t>
            </a:r>
            <a:r>
              <a:rPr lang="en-US" altLang="zh-CN" dirty="0">
                <a:solidFill>
                  <a:schemeClr val="tx1"/>
                </a:solidFill>
              </a:rPr>
              <a:t>5000-6000</a:t>
            </a:r>
            <a:r>
              <a:rPr lang="zh-CN" altLang="en-US" dirty="0">
                <a:solidFill>
                  <a:schemeClr val="tx1"/>
                </a:solidFill>
              </a:rPr>
              <a:t>年之前的仰韶文化中发现的陶器上的文字。</a:t>
            </a:r>
          </a:p>
          <a:p>
            <a:pPr>
              <a:lnSpc>
                <a:spcPct val="150000"/>
              </a:lnSpc>
            </a:pPr>
            <a:endParaRPr lang="zh-CN" altLang="en-US" dirty="0"/>
          </a:p>
        </p:txBody>
      </p:sp>
    </p:spTree>
    <p:extLst>
      <p:ext uri="{BB962C8B-B14F-4D97-AF65-F5344CB8AC3E}">
        <p14:creationId xmlns:p14="http://schemas.microsoft.com/office/powerpoint/2010/main" val="2058781670"/>
      </p:ext>
    </p:extLst>
  </p:cSld>
  <p:clrMapOvr>
    <a:masterClrMapping/>
  </p:clrMapOvr>
  <p:transition spd="slow">
    <p:pull dir="l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0" dirty="0" smtClean="0">
                <a:solidFill>
                  <a:schemeClr val="tx1"/>
                </a:solidFill>
                <a:effectLst>
                  <a:outerShdw blurRad="38100" dist="38100" dir="2700000" algn="tl">
                    <a:srgbClr val="000000">
                      <a:alpha val="43137"/>
                    </a:srgbClr>
                  </a:outerShdw>
                </a:effectLst>
                <a:latin typeface="华文琥珀" pitchFamily="2" charset="-122"/>
                <a:ea typeface="华文琥珀" pitchFamily="2" charset="-122"/>
              </a:rPr>
              <a:t>材  料</a:t>
            </a:r>
            <a:endParaRPr lang="zh-CN" altLang="en-US" sz="4000" b="0" dirty="0">
              <a:solidFill>
                <a:schemeClr val="tx1"/>
              </a:solidFill>
              <a:effectLst>
                <a:outerShdw blurRad="38100" dist="38100" dir="2700000" algn="tl">
                  <a:srgbClr val="000000">
                    <a:alpha val="43137"/>
                  </a:srgbClr>
                </a:outerShdw>
              </a:effectLst>
              <a:latin typeface="华文琥珀" pitchFamily="2" charset="-122"/>
              <a:ea typeface="华文琥珀" pitchFamily="2" charset="-122"/>
            </a:endParaRPr>
          </a:p>
        </p:txBody>
      </p:sp>
      <p:pic>
        <p:nvPicPr>
          <p:cNvPr id="5" name="图片 4"/>
          <p:cNvPicPr/>
          <p:nvPr/>
        </p:nvPicPr>
        <p:blipFill>
          <a:blip r:embed="rId2" cstate="print"/>
          <a:srcRect/>
          <a:stretch>
            <a:fillRect/>
          </a:stretch>
        </p:blipFill>
        <p:spPr bwMode="auto">
          <a:xfrm>
            <a:off x="2133600" y="3200400"/>
            <a:ext cx="5181600" cy="3267455"/>
          </a:xfrm>
          <a:prstGeom prst="rect">
            <a:avLst/>
          </a:prstGeom>
          <a:noFill/>
          <a:ln w="9525">
            <a:noFill/>
            <a:miter lim="800000"/>
            <a:headEnd/>
            <a:tailEnd/>
          </a:ln>
        </p:spPr>
      </p:pic>
      <p:sp>
        <p:nvSpPr>
          <p:cNvPr id="3" name="矩形 2"/>
          <p:cNvSpPr/>
          <p:nvPr/>
        </p:nvSpPr>
        <p:spPr>
          <a:xfrm>
            <a:off x="1371600" y="1600200"/>
            <a:ext cx="6781800" cy="943528"/>
          </a:xfrm>
          <a:prstGeom prst="rect">
            <a:avLst/>
          </a:prstGeom>
        </p:spPr>
        <p:txBody>
          <a:bodyPr wrap="square">
            <a:spAutoFit/>
          </a:bodyPr>
          <a:lstStyle/>
          <a:p>
            <a:pPr>
              <a:lnSpc>
                <a:spcPct val="150000"/>
              </a:lnSpc>
            </a:pPr>
            <a:r>
              <a:rPr lang="zh-CN" altLang="zh-CN" sz="2000" b="1" dirty="0">
                <a:effectLst>
                  <a:outerShdw blurRad="38100" dist="38100" dir="2700000" algn="tl">
                    <a:srgbClr val="000000">
                      <a:alpha val="43137"/>
                    </a:srgbClr>
                  </a:outerShdw>
                </a:effectLst>
                <a:latin typeface="黑体" pitchFamily="49" charset="-122"/>
                <a:ea typeface="黑体" pitchFamily="49" charset="-122"/>
              </a:rPr>
              <a:t>西安半坡</a:t>
            </a:r>
            <a:r>
              <a:rPr lang="zh-CN" altLang="en-US" sz="2000" b="1" dirty="0">
                <a:effectLst>
                  <a:outerShdw blurRad="38100" dist="38100" dir="2700000" algn="tl">
                    <a:srgbClr val="000000">
                      <a:alpha val="43137"/>
                    </a:srgbClr>
                  </a:outerShdw>
                </a:effectLst>
                <a:latin typeface="黑体" pitchFamily="49" charset="-122"/>
                <a:ea typeface="黑体" pitchFamily="49" charset="-122"/>
              </a:rPr>
              <a:t>和</a:t>
            </a:r>
            <a:r>
              <a:rPr lang="zh-CN" altLang="zh-CN" sz="2000" b="1" dirty="0">
                <a:effectLst>
                  <a:outerShdw blurRad="38100" dist="38100" dir="2700000" algn="tl">
                    <a:srgbClr val="000000">
                      <a:alpha val="43137"/>
                    </a:srgbClr>
                  </a:outerShdw>
                </a:effectLst>
                <a:latin typeface="黑体" pitchFamily="49" charset="-122"/>
                <a:ea typeface="黑体" pitchFamily="49" charset="-122"/>
              </a:rPr>
              <a:t>临潼姜寨</a:t>
            </a:r>
            <a:r>
              <a:rPr lang="zh-CN" altLang="en-US" sz="2000" b="1" dirty="0">
                <a:effectLst>
                  <a:outerShdw blurRad="38100" dist="38100" dir="2700000" algn="tl">
                    <a:srgbClr val="000000">
                      <a:alpha val="43137"/>
                    </a:srgbClr>
                  </a:outerShdw>
                </a:effectLst>
                <a:latin typeface="黑体" pitchFamily="49" charset="-122"/>
                <a:ea typeface="黑体" pitchFamily="49" charset="-122"/>
              </a:rPr>
              <a:t>陶符</a:t>
            </a:r>
            <a:r>
              <a:rPr lang="zh-CN" altLang="zh-CN" sz="2000" b="1" dirty="0">
                <a:effectLst>
                  <a:outerShdw blurRad="38100" dist="38100" dir="2700000" algn="tl">
                    <a:srgbClr val="000000">
                      <a:alpha val="43137"/>
                    </a:srgbClr>
                  </a:outerShdw>
                </a:effectLst>
                <a:latin typeface="黑体" pitchFamily="49" charset="-122"/>
                <a:ea typeface="黑体" pitchFamily="49" charset="-122"/>
              </a:rPr>
              <a:t>，半坡所出</a:t>
            </a:r>
            <a:r>
              <a:rPr lang="en-US" altLang="zh-CN" sz="2000" b="1" dirty="0">
                <a:effectLst>
                  <a:outerShdw blurRad="38100" dist="38100" dir="2700000" algn="tl">
                    <a:srgbClr val="000000">
                      <a:alpha val="43137"/>
                    </a:srgbClr>
                  </a:outerShdw>
                </a:effectLst>
                <a:latin typeface="黑体" pitchFamily="49" charset="-122"/>
                <a:ea typeface="黑体" pitchFamily="49" charset="-122"/>
              </a:rPr>
              <a:t>27</a:t>
            </a:r>
            <a:r>
              <a:rPr lang="zh-CN" altLang="zh-CN" sz="2000" b="1" dirty="0">
                <a:effectLst>
                  <a:outerShdw blurRad="38100" dist="38100" dir="2700000" algn="tl">
                    <a:srgbClr val="000000">
                      <a:alpha val="43137"/>
                    </a:srgbClr>
                  </a:outerShdw>
                </a:effectLst>
                <a:latin typeface="黑体" pitchFamily="49" charset="-122"/>
                <a:ea typeface="黑体" pitchFamily="49" charset="-122"/>
              </a:rPr>
              <a:t>种符号见</a:t>
            </a:r>
            <a:r>
              <a:rPr lang="en-US" altLang="zh-CN" sz="2000" b="1" dirty="0">
                <a:effectLst>
                  <a:outerShdw blurRad="38100" dist="38100" dir="2700000" algn="tl">
                    <a:srgbClr val="000000">
                      <a:alpha val="43137"/>
                    </a:srgbClr>
                  </a:outerShdw>
                </a:effectLst>
                <a:latin typeface="黑体" pitchFamily="49" charset="-122"/>
                <a:ea typeface="黑体" pitchFamily="49" charset="-122"/>
              </a:rPr>
              <a:t>133</a:t>
            </a:r>
            <a:r>
              <a:rPr lang="zh-CN" altLang="zh-CN" sz="2000" b="1" dirty="0">
                <a:effectLst>
                  <a:outerShdw blurRad="38100" dist="38100" dir="2700000" algn="tl">
                    <a:srgbClr val="000000">
                      <a:alpha val="43137"/>
                    </a:srgbClr>
                  </a:outerShdw>
                </a:effectLst>
                <a:latin typeface="黑体" pitchFamily="49" charset="-122"/>
                <a:ea typeface="黑体" pitchFamily="49" charset="-122"/>
              </a:rPr>
              <a:t>件陶器或陶片上，姜寨所出</a:t>
            </a:r>
            <a:r>
              <a:rPr lang="en-US" altLang="zh-CN" sz="2000" b="1" dirty="0">
                <a:effectLst>
                  <a:outerShdw blurRad="38100" dist="38100" dir="2700000" algn="tl">
                    <a:srgbClr val="000000">
                      <a:alpha val="43137"/>
                    </a:srgbClr>
                  </a:outerShdw>
                </a:effectLst>
                <a:latin typeface="黑体" pitchFamily="49" charset="-122"/>
                <a:ea typeface="黑体" pitchFamily="49" charset="-122"/>
              </a:rPr>
              <a:t>30</a:t>
            </a:r>
            <a:r>
              <a:rPr lang="zh-CN" altLang="zh-CN" sz="2000" b="1" dirty="0">
                <a:effectLst>
                  <a:outerShdw blurRad="38100" dist="38100" dir="2700000" algn="tl">
                    <a:srgbClr val="000000">
                      <a:alpha val="43137"/>
                    </a:srgbClr>
                  </a:outerShdw>
                </a:effectLst>
                <a:latin typeface="黑体" pitchFamily="49" charset="-122"/>
                <a:ea typeface="黑体" pitchFamily="49" charset="-122"/>
              </a:rPr>
              <a:t>种符号见于</a:t>
            </a:r>
            <a:r>
              <a:rPr lang="en-US" altLang="zh-CN" sz="2000" b="1" dirty="0">
                <a:effectLst>
                  <a:outerShdw blurRad="38100" dist="38100" dir="2700000" algn="tl">
                    <a:srgbClr val="000000">
                      <a:alpha val="43137"/>
                    </a:srgbClr>
                  </a:outerShdw>
                </a:effectLst>
                <a:latin typeface="黑体" pitchFamily="49" charset="-122"/>
                <a:ea typeface="黑体" pitchFamily="49" charset="-122"/>
              </a:rPr>
              <a:t>129</a:t>
            </a:r>
            <a:r>
              <a:rPr lang="zh-CN" altLang="zh-CN" sz="2000" b="1" dirty="0">
                <a:effectLst>
                  <a:outerShdw blurRad="38100" dist="38100" dir="2700000" algn="tl">
                    <a:srgbClr val="000000">
                      <a:alpha val="43137"/>
                    </a:srgbClr>
                  </a:outerShdw>
                </a:effectLst>
                <a:latin typeface="黑体" pitchFamily="49" charset="-122"/>
                <a:ea typeface="黑体" pitchFamily="49" charset="-122"/>
              </a:rPr>
              <a:t>件陶器或陶片上。</a:t>
            </a:r>
            <a:endParaRPr lang="en-US" altLang="zh-CN" sz="2000" b="1" dirty="0">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2199294932"/>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0" dirty="0" smtClean="0">
                <a:solidFill>
                  <a:schemeClr val="tx1"/>
                </a:solidFill>
                <a:effectLst>
                  <a:outerShdw blurRad="38100" dist="38100" dir="2700000" algn="tl">
                    <a:srgbClr val="000000">
                      <a:alpha val="43137"/>
                    </a:srgbClr>
                  </a:outerShdw>
                </a:effectLst>
                <a:latin typeface="华文琥珀" pitchFamily="2" charset="-122"/>
                <a:ea typeface="华文琥珀" pitchFamily="2" charset="-122"/>
              </a:rPr>
              <a:t>观  点</a:t>
            </a:r>
            <a:endParaRPr lang="zh-CN" altLang="en-US" sz="4000" b="0" dirty="0">
              <a:solidFill>
                <a:schemeClr val="tx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 name="内容占位符 2"/>
          <p:cNvSpPr>
            <a:spLocks noGrp="1"/>
          </p:cNvSpPr>
          <p:nvPr>
            <p:ph idx="1"/>
          </p:nvPr>
        </p:nvSpPr>
        <p:spPr>
          <a:xfrm>
            <a:off x="381000" y="1676400"/>
            <a:ext cx="8229600" cy="5029200"/>
          </a:xfrm>
        </p:spPr>
        <p:txBody>
          <a:bodyPr/>
          <a:lstStyle/>
          <a:p>
            <a:pPr>
              <a:lnSpc>
                <a:spcPct val="150000"/>
              </a:lnSpc>
            </a:pPr>
            <a:r>
              <a:rPr lang="zh-CN" altLang="en-US" sz="2200" dirty="0">
                <a:solidFill>
                  <a:schemeClr val="tx1"/>
                </a:solidFill>
              </a:rPr>
              <a:t>郭沫若</a:t>
            </a:r>
            <a:r>
              <a:rPr lang="zh-CN" altLang="en-US" sz="2200" dirty="0" smtClean="0">
                <a:solidFill>
                  <a:schemeClr val="tx1"/>
                </a:solidFill>
              </a:rPr>
              <a:t>先生在</a:t>
            </a:r>
            <a:r>
              <a:rPr lang="en-US" altLang="zh-CN" sz="2200" dirty="0"/>
              <a:t>《</a:t>
            </a:r>
            <a:r>
              <a:rPr lang="zh-CN" altLang="en-US" sz="2200" dirty="0"/>
              <a:t>古代文字之辩证的发展</a:t>
            </a:r>
            <a:r>
              <a:rPr lang="en-US" altLang="zh-CN" sz="2200" dirty="0"/>
              <a:t>》</a:t>
            </a:r>
            <a:r>
              <a:rPr lang="zh-CN" altLang="en-US" sz="2200" dirty="0" smtClean="0">
                <a:solidFill>
                  <a:schemeClr val="tx1"/>
                </a:solidFill>
              </a:rPr>
              <a:t>认为：</a:t>
            </a:r>
            <a:r>
              <a:rPr lang="en-US" altLang="zh-CN" sz="2200" dirty="0" smtClean="0">
                <a:solidFill>
                  <a:schemeClr val="tx1"/>
                </a:solidFill>
              </a:rPr>
              <a:t>“</a:t>
            </a:r>
            <a:r>
              <a:rPr lang="zh-CN" altLang="en-US" sz="2200" dirty="0">
                <a:solidFill>
                  <a:schemeClr val="tx1"/>
                </a:solidFill>
              </a:rPr>
              <a:t>彩陶上的那些刻划记号 </a:t>
            </a:r>
            <a:r>
              <a:rPr lang="en-US" altLang="zh-CN" sz="2200" dirty="0">
                <a:solidFill>
                  <a:schemeClr val="tx1"/>
                </a:solidFill>
              </a:rPr>
              <a:t>,</a:t>
            </a:r>
            <a:r>
              <a:rPr lang="zh-CN" altLang="en-US" sz="2200" dirty="0">
                <a:solidFill>
                  <a:schemeClr val="tx1"/>
                </a:solidFill>
              </a:rPr>
              <a:t>可以肯定</a:t>
            </a:r>
            <a:r>
              <a:rPr lang="zh-CN" altLang="en-US" sz="2200" dirty="0" smtClean="0">
                <a:solidFill>
                  <a:schemeClr val="tx1"/>
                </a:solidFill>
              </a:rPr>
              <a:t>地说就是中国文字的起源 </a:t>
            </a:r>
            <a:r>
              <a:rPr lang="en-US" altLang="zh-CN" sz="2200" dirty="0" smtClean="0">
                <a:solidFill>
                  <a:schemeClr val="tx1"/>
                </a:solidFill>
              </a:rPr>
              <a:t>,</a:t>
            </a:r>
            <a:r>
              <a:rPr lang="zh-CN" altLang="en-US" sz="2200" dirty="0" smtClean="0">
                <a:solidFill>
                  <a:schemeClr val="tx1"/>
                </a:solidFill>
              </a:rPr>
              <a:t>或者中国原始文字的孑遗。”</a:t>
            </a:r>
            <a:endParaRPr lang="en-US" altLang="zh-CN" sz="2200" dirty="0" smtClean="0">
              <a:solidFill>
                <a:schemeClr val="tx1"/>
              </a:solidFill>
            </a:endParaRPr>
          </a:p>
          <a:p>
            <a:pPr>
              <a:lnSpc>
                <a:spcPct val="150000"/>
              </a:lnSpc>
            </a:pPr>
            <a:r>
              <a:rPr lang="zh-CN" altLang="zh-CN" sz="2200" dirty="0">
                <a:solidFill>
                  <a:schemeClr val="tx1"/>
                </a:solidFill>
              </a:rPr>
              <a:t>高明</a:t>
            </a:r>
            <a:r>
              <a:rPr lang="zh-CN" altLang="zh-CN" sz="2200" dirty="0" smtClean="0">
                <a:solidFill>
                  <a:schemeClr val="tx1"/>
                </a:solidFill>
              </a:rPr>
              <a:t>先生</a:t>
            </a:r>
            <a:r>
              <a:rPr lang="zh-CN" altLang="en-US" sz="2200" dirty="0">
                <a:solidFill>
                  <a:schemeClr val="tx1"/>
                </a:solidFill>
              </a:rPr>
              <a:t>认为</a:t>
            </a:r>
            <a:r>
              <a:rPr lang="zh-CN" altLang="zh-CN" sz="2200" dirty="0" smtClean="0">
                <a:solidFill>
                  <a:schemeClr val="tx1"/>
                </a:solidFill>
              </a:rPr>
              <a:t>：</a:t>
            </a:r>
            <a:r>
              <a:rPr lang="zh-CN" altLang="zh-CN" sz="2200" dirty="0">
                <a:solidFill>
                  <a:schemeClr val="tx1"/>
                </a:solidFill>
              </a:rPr>
              <a:t>“从各种新石器时代文化遗址出土的这种形状近似的刻划符号考查，以有一定的延续，虽刻划的器物各不相同，但皆为每器只刻一个符号，由此可见，这种符号绝非随意乱刻，必有一定的</a:t>
            </a:r>
            <a:r>
              <a:rPr lang="zh-CN" altLang="zh-CN" sz="2200" dirty="0" smtClean="0">
                <a:solidFill>
                  <a:schemeClr val="tx1"/>
                </a:solidFill>
              </a:rPr>
              <a:t>含义。”高明</a:t>
            </a:r>
            <a:r>
              <a:rPr lang="zh-CN" altLang="zh-CN" sz="2200" dirty="0">
                <a:solidFill>
                  <a:schemeClr val="tx1"/>
                </a:solidFill>
              </a:rPr>
              <a:t>先生又推断：“我们认为新石器时付诸遗址出土的陶符，只是陶工为了某种需要做的一些标记，既不是文字，也不是文字的最初形体，它与汉字毫无关系。”</a:t>
            </a:r>
          </a:p>
          <a:p>
            <a:pPr>
              <a:lnSpc>
                <a:spcPct val="150000"/>
              </a:lnSpc>
            </a:pPr>
            <a:endParaRPr lang="zh-CN" altLang="en-US" sz="2200" dirty="0">
              <a:solidFill>
                <a:schemeClr val="tx1"/>
              </a:solidFill>
            </a:endParaRPr>
          </a:p>
        </p:txBody>
      </p:sp>
    </p:spTree>
    <p:extLst>
      <p:ext uri="{BB962C8B-B14F-4D97-AF65-F5344CB8AC3E}">
        <p14:creationId xmlns:p14="http://schemas.microsoft.com/office/powerpoint/2010/main" val="302152325"/>
      </p:ext>
    </p:extLst>
  </p:cSld>
  <p:clrMapOvr>
    <a:masterClrMapping/>
  </p:clrMapOvr>
  <p:transition spd="slow">
    <p:pull dir="l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zh-CN" dirty="0"/>
              <a:t>通常对于述及有关自己手头问题的文献要仔细地阅读。然而，也有科学家认为这样做并不明智。这一点乍看起来似乎令人不解。他们说：阅读他人有关这一课题的文章会限制思想。使读者也用同一方法去观察问题，从而使寻求新的有效方法更加困难。</a:t>
            </a:r>
          </a:p>
          <a:p>
            <a:pPr>
              <a:lnSpc>
                <a:spcPct val="150000"/>
              </a:lnSpc>
            </a:pPr>
            <a:r>
              <a:rPr lang="zh-CN" altLang="zh-CN" dirty="0"/>
              <a:t>无论如何，多数科学家都认为：研究一个问题时，对该问题已经解决到什么程度一无所知，是更为严重的障碍。</a:t>
            </a:r>
          </a:p>
        </p:txBody>
      </p:sp>
    </p:spTree>
    <p:extLst>
      <p:ext uri="{BB962C8B-B14F-4D97-AF65-F5344CB8AC3E}">
        <p14:creationId xmlns:p14="http://schemas.microsoft.com/office/powerpoint/2010/main" val="1220714855"/>
      </p:ext>
    </p:extLst>
  </p:cSld>
  <p:clrMapOvr>
    <a:masterClrMapping/>
  </p:clrMapOvr>
  <p:transition spd="slow">
    <p:pull dir="l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0" dirty="0">
                <a:solidFill>
                  <a:schemeClr val="tx1"/>
                </a:solidFill>
                <a:effectLst>
                  <a:outerShdw blurRad="38100" dist="38100" dir="2700000" algn="tl">
                    <a:srgbClr val="000000">
                      <a:alpha val="43137"/>
                    </a:srgbClr>
                  </a:outerShdw>
                </a:effectLst>
                <a:latin typeface="华文琥珀" pitchFamily="2" charset="-122"/>
                <a:ea typeface="华文琥珀" pitchFamily="2" charset="-122"/>
              </a:rPr>
              <a:t>推 </a:t>
            </a:r>
            <a:r>
              <a:rPr lang="zh-CN" altLang="en-US" sz="4000" b="0" dirty="0" smtClean="0">
                <a:solidFill>
                  <a:schemeClr val="tx1"/>
                </a:solidFill>
                <a:effectLst>
                  <a:outerShdw blurRad="38100" dist="38100" dir="2700000" algn="tl">
                    <a:srgbClr val="000000">
                      <a:alpha val="43137"/>
                    </a:srgbClr>
                  </a:outerShdw>
                </a:effectLst>
                <a:latin typeface="华文琥珀" pitchFamily="2" charset="-122"/>
                <a:ea typeface="华文琥珀" pitchFamily="2" charset="-122"/>
              </a:rPr>
              <a:t> 理</a:t>
            </a:r>
            <a:endParaRPr lang="zh-CN" altLang="en-US" sz="4000" b="0" dirty="0">
              <a:solidFill>
                <a:schemeClr val="tx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 name="内容占位符 2"/>
          <p:cNvSpPr>
            <a:spLocks noGrp="1"/>
          </p:cNvSpPr>
          <p:nvPr>
            <p:ph idx="1"/>
          </p:nvPr>
        </p:nvSpPr>
        <p:spPr/>
        <p:txBody>
          <a:bodyPr/>
          <a:lstStyle/>
          <a:p>
            <a:pPr>
              <a:lnSpc>
                <a:spcPct val="150000"/>
              </a:lnSpc>
            </a:pPr>
            <a:r>
              <a:rPr lang="zh-CN" altLang="zh-CN" sz="2200" dirty="0">
                <a:solidFill>
                  <a:schemeClr val="tx1"/>
                </a:solidFill>
              </a:rPr>
              <a:t>如果我们承认这是陶工记事，</a:t>
            </a:r>
            <a:r>
              <a:rPr lang="zh-CN" altLang="zh-CN" sz="2200" dirty="0" smtClean="0">
                <a:solidFill>
                  <a:schemeClr val="tx1"/>
                </a:solidFill>
              </a:rPr>
              <a:t>那么不外</a:t>
            </a:r>
            <a:r>
              <a:rPr lang="zh-CN" altLang="zh-CN" sz="2200" dirty="0">
                <a:solidFill>
                  <a:schemeClr val="tx1"/>
                </a:solidFill>
              </a:rPr>
              <a:t>是记名、记地、记数、记</a:t>
            </a:r>
            <a:r>
              <a:rPr lang="zh-CN" altLang="zh-CN" sz="2200" dirty="0" smtClean="0">
                <a:solidFill>
                  <a:schemeClr val="tx1"/>
                </a:solidFill>
              </a:rPr>
              <a:t>时</a:t>
            </a:r>
            <a:r>
              <a:rPr lang="zh-CN" altLang="en-US" sz="2200" dirty="0" smtClean="0">
                <a:solidFill>
                  <a:schemeClr val="tx1"/>
                </a:solidFill>
              </a:rPr>
              <a:t>。</a:t>
            </a:r>
            <a:r>
              <a:rPr lang="zh-CN" altLang="zh-CN" sz="2200" dirty="0" smtClean="0">
                <a:solidFill>
                  <a:schemeClr val="tx1"/>
                </a:solidFill>
              </a:rPr>
              <a:t>半坡</a:t>
            </a:r>
            <a:r>
              <a:rPr lang="zh-CN" altLang="zh-CN" sz="2200" dirty="0">
                <a:solidFill>
                  <a:schemeClr val="tx1"/>
                </a:solidFill>
              </a:rPr>
              <a:t>、姜寨相距约</a:t>
            </a:r>
            <a:r>
              <a:rPr lang="en-US" altLang="zh-CN" sz="2200" dirty="0">
                <a:solidFill>
                  <a:schemeClr val="tx1"/>
                </a:solidFill>
              </a:rPr>
              <a:t>100</a:t>
            </a:r>
            <a:r>
              <a:rPr lang="zh-CN" altLang="zh-CN" sz="2200" dirty="0">
                <a:solidFill>
                  <a:schemeClr val="tx1"/>
                </a:solidFill>
              </a:rPr>
              <a:t>公里，两地出土的符号有些十分相似，则记地的可能显然十分渺茫。既然不属一地，则记名的可能似乎也不存在，因为两地陶器不可能由同一人制作。现在剩下的只有记数和记时两种可能性了。记时和记数两者有相通的地方，因为记时实际上也是一种记数，事实上，也只有记数这一可能性才能解决何以两地陶文如此相近（甚至还可以解释何以相隔数千年之后仍有一些陶文与古代的相同）。</a:t>
            </a:r>
          </a:p>
        </p:txBody>
      </p:sp>
    </p:spTree>
    <p:extLst>
      <p:ext uri="{BB962C8B-B14F-4D97-AF65-F5344CB8AC3E}">
        <p14:creationId xmlns:p14="http://schemas.microsoft.com/office/powerpoint/2010/main" val="1610450554"/>
      </p:ext>
    </p:extLst>
  </p:cSld>
  <p:clrMapOvr>
    <a:masterClrMapping/>
  </p:clrMapOvr>
  <p:transition spd="slow">
    <p:pull dir="l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0" dirty="0" smtClean="0">
                <a:solidFill>
                  <a:schemeClr val="tx1"/>
                </a:solidFill>
                <a:effectLst>
                  <a:outerShdw blurRad="38100" dist="38100" dir="2700000" algn="tl">
                    <a:srgbClr val="000000">
                      <a:alpha val="43137"/>
                    </a:srgbClr>
                  </a:outerShdw>
                </a:effectLst>
                <a:latin typeface="华文琥珀" pitchFamily="2" charset="-122"/>
                <a:ea typeface="华文琥珀" pitchFamily="2" charset="-122"/>
              </a:rPr>
              <a:t>验  证</a:t>
            </a:r>
            <a:endParaRPr lang="zh-CN" altLang="en-US" sz="4000" b="0" dirty="0">
              <a:solidFill>
                <a:schemeClr val="tx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 name="内容占位符 2"/>
          <p:cNvSpPr>
            <a:spLocks noGrp="1"/>
          </p:cNvSpPr>
          <p:nvPr>
            <p:ph idx="1"/>
          </p:nvPr>
        </p:nvSpPr>
        <p:spPr>
          <a:xfrm>
            <a:off x="457200" y="1828800"/>
            <a:ext cx="8229600" cy="1676400"/>
          </a:xfrm>
        </p:spPr>
        <p:txBody>
          <a:bodyPr/>
          <a:lstStyle/>
          <a:p>
            <a:pPr>
              <a:lnSpc>
                <a:spcPct val="150000"/>
              </a:lnSpc>
            </a:pPr>
            <a:r>
              <a:rPr lang="zh-CN" altLang="zh-CN" dirty="0">
                <a:solidFill>
                  <a:schemeClr val="tx1"/>
                </a:solidFill>
              </a:rPr>
              <a:t>上面所说只是理性上的推断，现在我们来加以证明。如果我们将图一中的部分符号重新排列，便立刻看到一个有趣的现象。</a:t>
            </a:r>
            <a:endParaRPr lang="zh-CN" altLang="en-US" dirty="0">
              <a:solidFill>
                <a:schemeClr val="tx1"/>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6175" y="3962400"/>
            <a:ext cx="6528614"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7714950"/>
      </p:ext>
    </p:extLst>
  </p:cSld>
  <p:clrMapOvr>
    <a:masterClrMapping/>
  </p:clrMapOvr>
  <p:transition spd="slow">
    <p:pull dir="l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200400"/>
            <a:ext cx="8229600" cy="3124200"/>
          </a:xfrm>
        </p:spPr>
        <p:txBody>
          <a:bodyPr/>
          <a:lstStyle/>
          <a:p>
            <a:pPr>
              <a:lnSpc>
                <a:spcPct val="150000"/>
              </a:lnSpc>
            </a:pPr>
            <a:r>
              <a:rPr lang="zh-CN" altLang="zh-CN" dirty="0">
                <a:solidFill>
                  <a:schemeClr val="tx1"/>
                </a:solidFill>
              </a:rPr>
              <a:t>其中的单一线条的竖直杠，我们认为很可能就是未加横杠（即未标数目）的标志线，恰如其他各个数字中的直线一样。为什么在刻线代表数字的横杠之前先要画上直杠呢？我们猜想是因这如果不刻上直线，简短的横仁不易辨认，容易跟陶器上其他无意中形成的划痕相混，</a:t>
            </a:r>
            <a:endParaRPr lang="zh-CN" altLang="en-US" dirty="0">
              <a:solidFill>
                <a:schemeClr val="tx1"/>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177" y="1676400"/>
            <a:ext cx="6529387"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3644505"/>
      </p:ext>
    </p:extLst>
  </p:cSld>
  <p:clrMapOvr>
    <a:masterClrMapping/>
  </p:clrMapOvr>
  <p:transition spd="slow">
    <p:pull dir="l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352800"/>
            <a:ext cx="8229600" cy="2971800"/>
          </a:xfrm>
        </p:spPr>
        <p:txBody>
          <a:bodyPr/>
          <a:lstStyle/>
          <a:p>
            <a:pPr>
              <a:lnSpc>
                <a:spcPct val="150000"/>
              </a:lnSpc>
            </a:pPr>
            <a:r>
              <a:rPr lang="zh-CN" altLang="zh-CN" dirty="0">
                <a:solidFill>
                  <a:schemeClr val="tx1"/>
                </a:solidFill>
              </a:rPr>
              <a:t>我们发现陶文的这些数字中最小是一，最大是十二。十二进制跟人们对自然界的观察有关。一个寒暑循环中，月相有十二次圆缺，所以十二便成了人们（不论东方的人们还是西方的人们）记录时间的当然的进制之一。这跟十进制起源人们对自身的观察和认识的道理是一样的。</a:t>
            </a:r>
            <a:endParaRPr lang="zh-CN" altLang="en-US" dirty="0">
              <a:solidFill>
                <a:schemeClr val="tx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513" y="1828800"/>
            <a:ext cx="6529387"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8002967"/>
      </p:ext>
    </p:extLst>
  </p:cSld>
  <p:clrMapOvr>
    <a:masterClrMapping/>
  </p:clrMapOvr>
  <p:transition spd="slow">
    <p:pull dir="l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4000" b="0" dirty="0" smtClean="0">
                <a:solidFill>
                  <a:schemeClr val="tx1"/>
                </a:solidFill>
                <a:effectLst>
                  <a:outerShdw blurRad="38100" dist="38100" dir="2700000" algn="tl">
                    <a:srgbClr val="000000">
                      <a:alpha val="43137"/>
                    </a:srgbClr>
                  </a:outerShdw>
                </a:effectLst>
                <a:latin typeface="华文琥珀" pitchFamily="2" charset="-122"/>
                <a:ea typeface="华文琥珀" pitchFamily="2" charset="-122"/>
              </a:rPr>
              <a:t>文献证明</a:t>
            </a:r>
            <a:endParaRPr lang="zh-CN" altLang="en-US" sz="4000" b="0" dirty="0">
              <a:solidFill>
                <a:schemeClr val="tx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 name="内容占位符 2"/>
          <p:cNvSpPr>
            <a:spLocks noGrp="1"/>
          </p:cNvSpPr>
          <p:nvPr>
            <p:ph idx="1"/>
          </p:nvPr>
        </p:nvSpPr>
        <p:spPr/>
        <p:txBody>
          <a:bodyPr/>
          <a:lstStyle/>
          <a:p>
            <a:r>
              <a:rPr lang="zh-CN" altLang="en-US" dirty="0" smtClean="0">
                <a:solidFill>
                  <a:schemeClr val="tx1"/>
                </a:solidFill>
              </a:rPr>
              <a:t>我们在</a:t>
            </a:r>
            <a:r>
              <a:rPr lang="zh-CN" altLang="zh-CN" dirty="0" smtClean="0">
                <a:solidFill>
                  <a:schemeClr val="tx1"/>
                </a:solidFill>
              </a:rPr>
              <a:t>东汉</a:t>
            </a:r>
            <a:r>
              <a:rPr lang="zh-CN" altLang="zh-CN" dirty="0">
                <a:solidFill>
                  <a:schemeClr val="tx1"/>
                </a:solidFill>
              </a:rPr>
              <a:t>许慎的《说文解字》中找到了一些</a:t>
            </a:r>
            <a:r>
              <a:rPr lang="zh-CN" altLang="zh-CN" dirty="0" smtClean="0">
                <a:solidFill>
                  <a:schemeClr val="tx1"/>
                </a:solidFill>
              </a:rPr>
              <a:t>线索：</a:t>
            </a:r>
            <a:endParaRPr lang="zh-CN" altLang="zh-CN" dirty="0">
              <a:solidFill>
                <a:schemeClr val="tx1"/>
              </a:solidFill>
            </a:endParaRPr>
          </a:p>
          <a:p>
            <a:endParaRPr lang="en-US" altLang="zh-CN" dirty="0" smtClean="0">
              <a:solidFill>
                <a:schemeClr val="tx1"/>
              </a:solidFill>
            </a:endParaRPr>
          </a:p>
          <a:p>
            <a:pPr>
              <a:lnSpc>
                <a:spcPct val="150000"/>
              </a:lnSpc>
            </a:pPr>
            <a:r>
              <a:rPr lang="zh-CN" altLang="zh-CN" dirty="0" smtClean="0">
                <a:solidFill>
                  <a:schemeClr val="tx1"/>
                </a:solidFill>
              </a:rPr>
              <a:t>“</a:t>
            </a:r>
            <a:r>
              <a:rPr lang="zh-CN" altLang="zh-CN" dirty="0">
                <a:solidFill>
                  <a:schemeClr val="tx1"/>
                </a:solidFill>
              </a:rPr>
              <a:t>一 推初太始道立于一。造分天地，化成万物。凡一之属皆从一</a:t>
            </a:r>
            <a:r>
              <a:rPr lang="zh-CN" altLang="zh-CN" dirty="0" smtClean="0">
                <a:solidFill>
                  <a:schemeClr val="tx1"/>
                </a:solidFill>
              </a:rPr>
              <a:t>。</a:t>
            </a:r>
            <a:r>
              <a:rPr lang="zh-CN" altLang="en-US" dirty="0" smtClean="0">
                <a:solidFill>
                  <a:srgbClr val="FF0000"/>
                </a:solidFill>
              </a:rPr>
              <a:t>弌，</a:t>
            </a:r>
            <a:r>
              <a:rPr lang="zh-CN" altLang="zh-CN" dirty="0" smtClean="0">
                <a:solidFill>
                  <a:srgbClr val="FF0000"/>
                </a:solidFill>
              </a:rPr>
              <a:t>古文</a:t>
            </a:r>
            <a:r>
              <a:rPr lang="zh-CN" altLang="zh-CN" dirty="0">
                <a:solidFill>
                  <a:srgbClr val="FF0000"/>
                </a:solidFill>
              </a:rPr>
              <a:t>一</a:t>
            </a:r>
            <a:r>
              <a:rPr lang="zh-CN" altLang="zh-CN" dirty="0">
                <a:solidFill>
                  <a:schemeClr val="tx1"/>
                </a:solidFill>
              </a:rPr>
              <a:t>。”</a:t>
            </a:r>
          </a:p>
          <a:p>
            <a:pPr>
              <a:lnSpc>
                <a:spcPct val="150000"/>
              </a:lnSpc>
            </a:pPr>
            <a:r>
              <a:rPr lang="zh-CN" altLang="zh-CN" dirty="0">
                <a:solidFill>
                  <a:schemeClr val="tx1"/>
                </a:solidFill>
              </a:rPr>
              <a:t>“二 地数也。从偶一。凡二之用皆从二。</a:t>
            </a:r>
            <a:r>
              <a:rPr lang="zh-CN" altLang="zh-CN" dirty="0">
                <a:solidFill>
                  <a:srgbClr val="FF0000"/>
                </a:solidFill>
              </a:rPr>
              <a:t>弍，古文</a:t>
            </a:r>
            <a:r>
              <a:rPr lang="zh-CN" altLang="zh-CN" dirty="0" smtClean="0">
                <a:solidFill>
                  <a:schemeClr val="tx1"/>
                </a:solidFill>
              </a:rPr>
              <a:t>”</a:t>
            </a:r>
            <a:endParaRPr lang="zh-CN" altLang="zh-CN" dirty="0">
              <a:solidFill>
                <a:schemeClr val="tx1"/>
              </a:solidFill>
            </a:endParaRPr>
          </a:p>
          <a:p>
            <a:pPr>
              <a:lnSpc>
                <a:spcPct val="150000"/>
              </a:lnSpc>
            </a:pPr>
            <a:r>
              <a:rPr lang="zh-CN" altLang="zh-CN" dirty="0">
                <a:solidFill>
                  <a:schemeClr val="tx1"/>
                </a:solidFill>
              </a:rPr>
              <a:t>“三 天地人道也。从三数、凡三之月皆从三。</a:t>
            </a:r>
            <a:r>
              <a:rPr lang="zh-CN" altLang="zh-CN" dirty="0" smtClean="0">
                <a:solidFill>
                  <a:srgbClr val="FF0000"/>
                </a:solidFill>
              </a:rPr>
              <a:t>弎</a:t>
            </a:r>
            <a:r>
              <a:rPr lang="zh-CN" altLang="en-US" dirty="0" smtClean="0">
                <a:solidFill>
                  <a:srgbClr val="FF0000"/>
                </a:solidFill>
              </a:rPr>
              <a:t>，</a:t>
            </a:r>
            <a:r>
              <a:rPr lang="zh-CN" altLang="zh-CN" dirty="0" smtClean="0">
                <a:solidFill>
                  <a:srgbClr val="FF0000"/>
                </a:solidFill>
              </a:rPr>
              <a:t>古文</a:t>
            </a:r>
            <a:r>
              <a:rPr lang="zh-CN" altLang="zh-CN" dirty="0">
                <a:solidFill>
                  <a:srgbClr val="FF0000"/>
                </a:solidFill>
              </a:rPr>
              <a:t>三，从弋。</a:t>
            </a:r>
            <a:r>
              <a:rPr lang="zh-CN" altLang="zh-CN" dirty="0">
                <a:solidFill>
                  <a:schemeClr val="tx1"/>
                </a:solidFill>
              </a:rPr>
              <a:t>”</a:t>
            </a:r>
          </a:p>
          <a:p>
            <a:endParaRPr lang="zh-CN" altLang="en-US" dirty="0"/>
          </a:p>
        </p:txBody>
      </p:sp>
    </p:spTree>
    <p:extLst>
      <p:ext uri="{BB962C8B-B14F-4D97-AF65-F5344CB8AC3E}">
        <p14:creationId xmlns:p14="http://schemas.microsoft.com/office/powerpoint/2010/main" val="588146052"/>
      </p:ext>
    </p:extLst>
  </p:cSld>
  <p:clrMapOvr>
    <a:masterClrMapping/>
  </p:clrMapOvr>
  <p:transition spd="slow">
    <p:pull dir="l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838200" y="1676400"/>
            <a:ext cx="7848600" cy="4267200"/>
          </a:xfrm>
        </p:spPr>
        <p:txBody>
          <a:bodyPr/>
          <a:lstStyle/>
          <a:p>
            <a:pPr marL="0" indent="712788" eaLnBrk="1" hangingPunct="1">
              <a:lnSpc>
                <a:spcPct val="150000"/>
              </a:lnSpc>
              <a:buNone/>
              <a:defRPr/>
            </a:pPr>
            <a:r>
              <a:rPr lang="zh-CN" altLang="en-US" b="1" dirty="0" smtClean="0">
                <a:solidFill>
                  <a:schemeClr val="accent5">
                    <a:lumMod val="50000"/>
                  </a:schemeClr>
                </a:solidFill>
                <a:effectLst>
                  <a:outerShdw blurRad="38100" dist="38100" dir="2700000" algn="tl">
                    <a:srgbClr val="000000">
                      <a:alpha val="43137"/>
                    </a:srgbClr>
                  </a:outerShdw>
                </a:effectLst>
                <a:latin typeface="黑体" pitchFamily="49" charset="-122"/>
                <a:ea typeface="黑体" pitchFamily="49" charset="-122"/>
              </a:rPr>
              <a:t>按照通常的看法，科学研究的动力可以分为三大类型，第一大类型叫做</a:t>
            </a:r>
            <a:endParaRPr lang="en-US" altLang="zh-CN" b="1" dirty="0" smtClean="0">
              <a:solidFill>
                <a:schemeClr val="accent5">
                  <a:lumMod val="50000"/>
                </a:schemeClr>
              </a:solidFill>
              <a:effectLst>
                <a:outerShdw blurRad="38100" dist="38100" dir="2700000" algn="tl">
                  <a:srgbClr val="000000">
                    <a:alpha val="43137"/>
                  </a:srgbClr>
                </a:outerShdw>
              </a:effectLst>
              <a:latin typeface="黑体" pitchFamily="49" charset="-122"/>
              <a:ea typeface="黑体" pitchFamily="49" charset="-122"/>
            </a:endParaRPr>
          </a:p>
          <a:p>
            <a:pPr marL="0" indent="712788" eaLnBrk="1" hangingPunct="1">
              <a:lnSpc>
                <a:spcPct val="150000"/>
              </a:lnSpc>
              <a:buNone/>
              <a:defRPr/>
            </a:pPr>
            <a:endParaRPr lang="en-US" altLang="zh-CN" sz="1000" b="1" dirty="0" smtClean="0">
              <a:solidFill>
                <a:schemeClr val="accent5">
                  <a:lumMod val="50000"/>
                </a:schemeClr>
              </a:solidFill>
              <a:effectLst>
                <a:outerShdw blurRad="38100" dist="38100" dir="2700000" algn="tl">
                  <a:srgbClr val="000000">
                    <a:alpha val="43137"/>
                  </a:srgbClr>
                </a:outerShdw>
              </a:effectLst>
              <a:latin typeface="黑体" pitchFamily="49" charset="-122"/>
              <a:ea typeface="黑体" pitchFamily="49" charset="-122"/>
            </a:endParaRPr>
          </a:p>
          <a:p>
            <a:pPr marL="0" indent="0" algn="ctr" eaLnBrk="1" hangingPunct="1">
              <a:lnSpc>
                <a:spcPct val="150000"/>
              </a:lnSpc>
              <a:buNone/>
              <a:defRPr/>
            </a:pPr>
            <a:r>
              <a:rPr lang="zh-CN" altLang="en-US" sz="5400" dirty="0">
                <a:effectLst>
                  <a:outerShdw blurRad="38100" dist="38100" dir="2700000" algn="tl">
                    <a:srgbClr val="000000">
                      <a:alpha val="43137"/>
                    </a:srgbClr>
                  </a:outerShdw>
                </a:effectLst>
                <a:latin typeface="华文琥珀" pitchFamily="2" charset="-122"/>
                <a:ea typeface="华文琥珀" pitchFamily="2" charset="-122"/>
              </a:rPr>
              <a:t>兴趣驱动</a:t>
            </a:r>
            <a:endParaRPr lang="en-US" altLang="zh-CN" sz="5400" dirty="0">
              <a:effectLst>
                <a:outerShdw blurRad="38100" dist="38100" dir="2700000" algn="tl">
                  <a:srgbClr val="000000">
                    <a:alpha val="43137"/>
                  </a:srgbClr>
                </a:outerShdw>
              </a:effectLst>
              <a:latin typeface="华文琥珀" pitchFamily="2" charset="-122"/>
              <a:ea typeface="华文琥珀" pitchFamily="2" charset="-122"/>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additive="base">
                                        <p:cTn id="7" dur="1500" fill="hold"/>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51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3">
                                            <p:txEl>
                                              <p:pRg st="2" end="2"/>
                                            </p:txEl>
                                          </p:spTgt>
                                        </p:tgtEl>
                                        <p:attrNameLst>
                                          <p:attrName>style.visibility</p:attrName>
                                        </p:attrNameLst>
                                      </p:cBhvr>
                                      <p:to>
                                        <p:strVal val="visible"/>
                                      </p:to>
                                    </p:set>
                                    <p:anim calcmode="lin" valueType="num">
                                      <p:cBhvr additive="base">
                                        <p:cTn id="13" dur="1500" fill="hold"/>
                                        <p:tgtEl>
                                          <p:spTgt spid="5123">
                                            <p:txEl>
                                              <p:pRg st="2" end="2"/>
                                            </p:txEl>
                                          </p:spTgt>
                                        </p:tgtEl>
                                        <p:attrNameLst>
                                          <p:attrName>ppt_x</p:attrName>
                                        </p:attrNameLst>
                                      </p:cBhvr>
                                      <p:tavLst>
                                        <p:tav tm="0">
                                          <p:val>
                                            <p:strVal val="#ppt_x"/>
                                          </p:val>
                                        </p:tav>
                                        <p:tav tm="100000">
                                          <p:val>
                                            <p:strVal val="#ppt_x"/>
                                          </p:val>
                                        </p:tav>
                                      </p:tavLst>
                                    </p:anim>
                                    <p:anim calcmode="lin" valueType="num">
                                      <p:cBhvr additive="base">
                                        <p:cTn id="14" dur="1500" fill="hold"/>
                                        <p:tgtEl>
                                          <p:spTgt spid="512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209800"/>
            <a:ext cx="8229600" cy="4114800"/>
          </a:xfrm>
        </p:spPr>
        <p:txBody>
          <a:bodyPr/>
          <a:lstStyle/>
          <a:p>
            <a:pPr>
              <a:lnSpc>
                <a:spcPct val="150000"/>
              </a:lnSpc>
            </a:pPr>
            <a:r>
              <a:rPr lang="zh-CN" altLang="en-US" sz="2800" dirty="0" smtClean="0">
                <a:solidFill>
                  <a:schemeClr val="tx1"/>
                </a:solidFill>
              </a:rPr>
              <a:t>我</a:t>
            </a:r>
            <a:r>
              <a:rPr lang="zh-CN" altLang="zh-CN" sz="2800" dirty="0" smtClean="0">
                <a:solidFill>
                  <a:schemeClr val="tx1"/>
                </a:solidFill>
              </a:rPr>
              <a:t>们</a:t>
            </a:r>
            <a:r>
              <a:rPr lang="zh-CN" altLang="zh-CN" sz="2800" dirty="0">
                <a:solidFill>
                  <a:schemeClr val="tx1"/>
                </a:solidFill>
              </a:rPr>
              <a:t>的结论是：仰韶陶文很可能是记数（记年、记月）的符号</a:t>
            </a:r>
            <a:r>
              <a:rPr lang="zh-CN" altLang="zh-CN" sz="2800" dirty="0" smtClean="0">
                <a:solidFill>
                  <a:schemeClr val="tx1"/>
                </a:solidFill>
              </a:rPr>
              <a:t>。</a:t>
            </a:r>
            <a:r>
              <a:rPr lang="zh-CN" altLang="en-US" sz="2800" dirty="0" smtClean="0">
                <a:solidFill>
                  <a:schemeClr val="tx1"/>
                </a:solidFill>
              </a:rPr>
              <a:t>很可能</a:t>
            </a:r>
            <a:r>
              <a:rPr lang="zh-CN" altLang="zh-CN" sz="2800" dirty="0" smtClean="0">
                <a:solidFill>
                  <a:schemeClr val="tx1"/>
                </a:solidFill>
              </a:rPr>
              <a:t>是</a:t>
            </a:r>
            <a:r>
              <a:rPr lang="zh-CN" altLang="zh-CN" sz="2800" dirty="0">
                <a:solidFill>
                  <a:schemeClr val="tx1"/>
                </a:solidFill>
              </a:rPr>
              <a:t>中国文字的一个源头。</a:t>
            </a:r>
          </a:p>
          <a:p>
            <a:endParaRPr lang="zh-CN" altLang="en-US" sz="2000" dirty="0"/>
          </a:p>
        </p:txBody>
      </p:sp>
    </p:spTree>
    <p:extLst>
      <p:ext uri="{BB962C8B-B14F-4D97-AF65-F5344CB8AC3E}">
        <p14:creationId xmlns:p14="http://schemas.microsoft.com/office/powerpoint/2010/main" val="2107484748"/>
      </p:ext>
    </p:extLst>
  </p:cSld>
  <p:clrMapOvr>
    <a:masterClrMapping/>
  </p:clrMapOvr>
  <p:transition spd="slow">
    <p:pull dir="l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b="0" dirty="0" smtClean="0">
                <a:solidFill>
                  <a:schemeClr val="tx1"/>
                </a:solidFill>
                <a:effectLst>
                  <a:outerShdw blurRad="38100" dist="38100" dir="2700000" algn="tl">
                    <a:srgbClr val="000000">
                      <a:alpha val="43137"/>
                    </a:srgbClr>
                  </a:outerShdw>
                </a:effectLst>
                <a:latin typeface="华文琥珀" pitchFamily="2" charset="-122"/>
                <a:ea typeface="华文琥珀" pitchFamily="2" charset="-122"/>
              </a:rPr>
              <a:t>灵 感</a:t>
            </a:r>
            <a:endParaRPr lang="zh-CN" altLang="en-US" sz="4000" b="0" dirty="0">
              <a:solidFill>
                <a:schemeClr val="tx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 name="内容占位符 2"/>
          <p:cNvSpPr>
            <a:spLocks noGrp="1"/>
          </p:cNvSpPr>
          <p:nvPr>
            <p:ph idx="1"/>
          </p:nvPr>
        </p:nvSpPr>
        <p:spPr>
          <a:xfrm>
            <a:off x="457200" y="1828800"/>
            <a:ext cx="8305800" cy="4495800"/>
          </a:xfrm>
        </p:spPr>
        <p:txBody>
          <a:bodyPr/>
          <a:lstStyle/>
          <a:p>
            <a:pPr>
              <a:lnSpc>
                <a:spcPct val="150000"/>
              </a:lnSpc>
            </a:pPr>
            <a:r>
              <a:rPr lang="zh-CN" altLang="en-US" dirty="0" smtClean="0"/>
              <a:t>如果要问上述的结论是怎样开始的，其中具有很多的偶然因素。通常这种偶然因素叫做灵感，或者叫做顿悟。我们举一些有趣的例子来看。</a:t>
            </a:r>
            <a:endParaRPr lang="en-US" altLang="zh-CN" dirty="0" smtClean="0"/>
          </a:p>
          <a:p>
            <a:pPr>
              <a:lnSpc>
                <a:spcPct val="150000"/>
              </a:lnSpc>
            </a:pPr>
            <a:r>
              <a:rPr lang="zh-CN" altLang="zh-CN" dirty="0"/>
              <a:t>我们知道进化论的发现者有两位，一位是达尔文，另一位是华莱士。他和达尔文一样，都是在阅读马尔萨斯的《人口论》时想到了可以用适者生存的观念来部分解释进化论。</a:t>
            </a:r>
            <a:endParaRPr lang="zh-CN" altLang="en-US" dirty="0"/>
          </a:p>
        </p:txBody>
      </p:sp>
    </p:spTree>
    <p:extLst>
      <p:ext uri="{BB962C8B-B14F-4D97-AF65-F5344CB8AC3E}">
        <p14:creationId xmlns:p14="http://schemas.microsoft.com/office/powerpoint/2010/main" val="3861172111"/>
      </p:ext>
    </p:extLst>
  </p:cSld>
  <p:clrMapOvr>
    <a:masterClrMapping/>
  </p:clrMapOvr>
  <p:transition spd="slow">
    <p:pull dir="l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828800"/>
            <a:ext cx="8077200" cy="4495800"/>
          </a:xfrm>
        </p:spPr>
        <p:txBody>
          <a:bodyPr/>
          <a:lstStyle/>
          <a:p>
            <a:pPr>
              <a:lnSpc>
                <a:spcPct val="150000"/>
              </a:lnSpc>
            </a:pPr>
            <a:r>
              <a:rPr lang="zh-CN" altLang="zh-CN" dirty="0"/>
              <a:t>马尔萨斯阐述了人类数量增长所受到的各种遏制，并提到那些被淘汰的是最不适于生存的弱者。这时华莱士想到了动物界中情况也大体相同。“模模糊糊地想着这种淘汰所意味着的巨大而不断的毁灭，我突然问道：为什么有的死了，有的活下去</a:t>
            </a:r>
            <a:r>
              <a:rPr lang="zh-CN" altLang="zh-CN" dirty="0" smtClean="0"/>
              <a:t>？</a:t>
            </a:r>
            <a:r>
              <a:rPr lang="zh-CN" altLang="zh-CN" dirty="0"/>
              <a:t>答案很明白，一般来说，适者生存……然后，我突然闪过一念：这一自行作用的过程改进了人种。然后，突然我似乎看到了它的全部影响。”</a:t>
            </a:r>
          </a:p>
          <a:p>
            <a:pPr>
              <a:lnSpc>
                <a:spcPct val="150000"/>
              </a:lnSpc>
            </a:pPr>
            <a:endParaRPr lang="zh-CN" altLang="en-US" dirty="0"/>
          </a:p>
          <a:p>
            <a:endParaRPr lang="zh-CN" altLang="en-US" dirty="0"/>
          </a:p>
        </p:txBody>
      </p:sp>
    </p:spTree>
    <p:extLst>
      <p:ext uri="{BB962C8B-B14F-4D97-AF65-F5344CB8AC3E}">
        <p14:creationId xmlns:p14="http://schemas.microsoft.com/office/powerpoint/2010/main" val="1477993367"/>
      </p:ext>
    </p:extLst>
  </p:cSld>
  <p:clrMapOvr>
    <a:masterClrMapping/>
  </p:clrMapOvr>
  <p:transition spd="slow">
    <p:pull dir="l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zh-CN" sz="2200" dirty="0"/>
              <a:t>直觉</a:t>
            </a:r>
            <a:r>
              <a:rPr lang="zh-CN" altLang="zh-CN" sz="2200" dirty="0" smtClean="0"/>
              <a:t>有时</a:t>
            </a:r>
            <a:r>
              <a:rPr lang="zh-CN" altLang="en-US" sz="2200" dirty="0" smtClean="0"/>
              <a:t>甚至</a:t>
            </a:r>
            <a:r>
              <a:rPr lang="zh-CN" altLang="zh-CN" sz="2200" dirty="0" smtClean="0"/>
              <a:t>出现</a:t>
            </a:r>
            <a:r>
              <a:rPr lang="zh-CN" altLang="zh-CN" sz="2200" dirty="0"/>
              <a:t>在睡眠之中</a:t>
            </a:r>
            <a:r>
              <a:rPr lang="zh-CN" altLang="zh-CN" sz="2200" dirty="0" smtClean="0"/>
              <a:t>。药物学</a:t>
            </a:r>
            <a:r>
              <a:rPr lang="zh-CN" altLang="zh-CN" sz="2200" dirty="0"/>
              <a:t>教授洛伊（</a:t>
            </a:r>
            <a:r>
              <a:rPr lang="en-US" altLang="zh-CN" sz="2200" dirty="0"/>
              <a:t>Otto Loewi</a:t>
            </a:r>
            <a:r>
              <a:rPr lang="zh-CN" altLang="zh-CN" sz="2200" dirty="0"/>
              <a:t>），化学媒介的作用不仅存在于神经与他们影响的肌肉和腺体之间，而且也存在于神经单元本身</a:t>
            </a:r>
            <a:r>
              <a:rPr lang="zh-CN" altLang="zh-CN" sz="2200" dirty="0" smtClean="0"/>
              <a:t>之间</a:t>
            </a:r>
            <a:r>
              <a:rPr lang="zh-CN" altLang="en-US" sz="2200" dirty="0" smtClean="0"/>
              <a:t>的理论就是梦中得到的。</a:t>
            </a:r>
            <a:endParaRPr lang="zh-CN" altLang="en-US" sz="2200" dirty="0"/>
          </a:p>
        </p:txBody>
      </p:sp>
    </p:spTree>
    <p:extLst>
      <p:ext uri="{BB962C8B-B14F-4D97-AF65-F5344CB8AC3E}">
        <p14:creationId xmlns:p14="http://schemas.microsoft.com/office/powerpoint/2010/main" val="1747667763"/>
      </p:ext>
    </p:extLst>
  </p:cSld>
  <p:clrMapOvr>
    <a:masterClrMapping/>
  </p:clrMapOvr>
  <p:transition spd="slow">
    <p:pull dir="l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52600"/>
            <a:ext cx="3733800" cy="4495800"/>
          </a:xfrm>
        </p:spPr>
        <p:txBody>
          <a:bodyPr/>
          <a:lstStyle/>
          <a:p>
            <a:pPr>
              <a:lnSpc>
                <a:spcPct val="150000"/>
              </a:lnSpc>
            </a:pPr>
            <a:r>
              <a:rPr lang="zh-CN" altLang="en-US" dirty="0">
                <a:solidFill>
                  <a:schemeClr val="tx1"/>
                </a:solidFill>
              </a:rPr>
              <a:t>目前从少儿到成人的汉字书写能力都明显下降，其中有计算机使用普及的原因，也有一些其他因素的影响。</a:t>
            </a:r>
            <a:r>
              <a:rPr lang="zh-CN" altLang="en-US" dirty="0" smtClean="0">
                <a:solidFill>
                  <a:schemeClr val="tx1"/>
                </a:solidFill>
              </a:rPr>
              <a:t>比如握</a:t>
            </a:r>
            <a:r>
              <a:rPr lang="zh-CN" altLang="en-US" dirty="0">
                <a:solidFill>
                  <a:schemeClr val="tx1"/>
                </a:solidFill>
              </a:rPr>
              <a:t>笔</a:t>
            </a:r>
            <a:r>
              <a:rPr lang="zh-CN" altLang="en-US" dirty="0" smtClean="0">
                <a:solidFill>
                  <a:schemeClr val="tx1"/>
                </a:solidFill>
              </a:rPr>
              <a:t>姿势的影响。</a:t>
            </a:r>
            <a:endParaRPr lang="en-US" altLang="zh-CN" dirty="0">
              <a:solidFill>
                <a:schemeClr val="tx1"/>
              </a:solidFill>
            </a:endParaRPr>
          </a:p>
          <a:p>
            <a:pPr>
              <a:lnSpc>
                <a:spcPct val="150000"/>
              </a:lnSpc>
            </a:pPr>
            <a:endParaRPr lang="zh-CN" altLang="en-US" dirty="0"/>
          </a:p>
        </p:txBody>
      </p:sp>
      <p:pic>
        <p:nvPicPr>
          <p:cNvPr id="512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174" r="20905"/>
          <a:stretch/>
        </p:blipFill>
        <p:spPr bwMode="auto">
          <a:xfrm>
            <a:off x="4495800" y="1932431"/>
            <a:ext cx="3840671" cy="419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标题 1"/>
          <p:cNvSpPr>
            <a:spLocks noGrp="1"/>
          </p:cNvSpPr>
          <p:nvPr>
            <p:ph type="title"/>
          </p:nvPr>
        </p:nvSpPr>
        <p:spPr>
          <a:xfrm>
            <a:off x="914400" y="685800"/>
            <a:ext cx="7391400" cy="563563"/>
          </a:xfrm>
        </p:spPr>
        <p:txBody>
          <a:bodyPr/>
          <a:lstStyle/>
          <a:p>
            <a:r>
              <a:rPr lang="zh-CN" altLang="en-US" b="0" dirty="0" smtClean="0">
                <a:solidFill>
                  <a:schemeClr val="tx1"/>
                </a:solidFill>
                <a:effectLst>
                  <a:outerShdw blurRad="38100" dist="38100" dir="2700000" algn="tl">
                    <a:srgbClr val="000000">
                      <a:alpha val="43137"/>
                    </a:srgbClr>
                  </a:outerShdw>
                </a:effectLst>
                <a:latin typeface="华文琥珀" pitchFamily="2" charset="-122"/>
                <a:ea typeface="华文琥珀" pitchFamily="2" charset="-122"/>
              </a:rPr>
              <a:t>例  </a:t>
            </a:r>
            <a:r>
              <a:rPr lang="zh-CN" altLang="en-US" b="0" dirty="0" smtClean="0">
                <a:solidFill>
                  <a:schemeClr val="tx1"/>
                </a:solidFill>
                <a:effectLst>
                  <a:outerShdw blurRad="38100" dist="38100" dir="2700000" algn="tl">
                    <a:srgbClr val="000000">
                      <a:alpha val="43137"/>
                    </a:srgbClr>
                  </a:outerShdw>
                </a:effectLst>
                <a:latin typeface="华文琥珀" pitchFamily="2" charset="-122"/>
                <a:ea typeface="华文琥珀" pitchFamily="2" charset="-122"/>
              </a:rPr>
              <a:t>二</a:t>
            </a:r>
            <a:endParaRPr lang="zh-CN" altLang="en-US" b="0" dirty="0">
              <a:solidFill>
                <a:schemeClr val="tx1"/>
              </a:solidFill>
              <a:effectLst>
                <a:outerShdw blurRad="38100" dist="38100" dir="2700000" algn="tl">
                  <a:srgbClr val="000000">
                    <a:alpha val="43137"/>
                  </a:srgbClr>
                </a:outerShdw>
              </a:effectLst>
              <a:latin typeface="华文琥珀" pitchFamily="2" charset="-122"/>
              <a:ea typeface="华文琥珀" pitchFamily="2" charset="-122"/>
            </a:endParaRPr>
          </a:p>
        </p:txBody>
      </p:sp>
    </p:spTree>
    <p:extLst>
      <p:ext uri="{BB962C8B-B14F-4D97-AF65-F5344CB8AC3E}">
        <p14:creationId xmlns:p14="http://schemas.microsoft.com/office/powerpoint/2010/main" val="3243656520"/>
      </p:ext>
    </p:extLst>
  </p:cSld>
  <p:clrMapOvr>
    <a:masterClrMapping/>
  </p:clrMapOvr>
  <p:transition spd="slow">
    <p:pull dir="l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dirty="0"/>
              <a:t>至于书写让人感觉较差的原因，我们的看法是，主要分为两个方面，一是书写汉字不规范、写出的汉字不美观。这个方面的问题</a:t>
            </a:r>
            <a:r>
              <a:rPr lang="zh-CN" altLang="en-US" dirty="0" smtClean="0"/>
              <a:t>，二</a:t>
            </a:r>
            <a:r>
              <a:rPr lang="zh-CN" altLang="en-US" dirty="0"/>
              <a:t>是汉字书写时握笔姿势存在问题，这直接影响到书写能力的提升</a:t>
            </a:r>
            <a:r>
              <a:rPr lang="zh-CN" altLang="en-US" dirty="0" smtClean="0"/>
              <a:t>。</a:t>
            </a:r>
            <a:endParaRPr lang="en-US" altLang="zh-CN" dirty="0" smtClean="0"/>
          </a:p>
          <a:p>
            <a:pPr>
              <a:lnSpc>
                <a:spcPct val="150000"/>
              </a:lnSpc>
            </a:pPr>
            <a:r>
              <a:rPr lang="zh-CN" altLang="en-US" dirty="0" smtClean="0"/>
              <a:t>我们发现，在现在的大学生中有</a:t>
            </a:r>
            <a:r>
              <a:rPr lang="en-US" altLang="zh-CN" dirty="0" smtClean="0"/>
              <a:t>50%</a:t>
            </a:r>
            <a:r>
              <a:rPr lang="zh-CN" altLang="en-US" dirty="0" smtClean="0"/>
              <a:t>以上的学生的握笔的姿势不规范。然后我们对中小学生的握笔姿势作了一个观察，发现问题也同样存在。</a:t>
            </a:r>
            <a:endParaRPr lang="zh-CN" altLang="en-US" dirty="0"/>
          </a:p>
        </p:txBody>
      </p:sp>
    </p:spTree>
    <p:extLst>
      <p:ext uri="{BB962C8B-B14F-4D97-AF65-F5344CB8AC3E}">
        <p14:creationId xmlns:p14="http://schemas.microsoft.com/office/powerpoint/2010/main" val="2493964401"/>
      </p:ext>
    </p:extLst>
  </p:cSld>
  <p:clrMapOvr>
    <a:masterClrMapping/>
  </p:clrMapOvr>
  <p:transition spd="slow">
    <p:pull dir="l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eaLnBrk="1" hangingPunct="1">
              <a:lnSpc>
                <a:spcPct val="150000"/>
              </a:lnSpc>
              <a:defRPr/>
            </a:pPr>
            <a:r>
              <a:rPr lang="zh-CN" altLang="en-US" sz="2400" dirty="0" smtClean="0"/>
              <a:t>现在上海中小学生（事实上还包括大学生）的汉字书写能力令人担忧，这是众所周知的事实。那么究竟有多少儿童的书写技能存在问题？握笔姿势不正确的占多少比例？应该采用何种方法加以纠正？</a:t>
            </a:r>
            <a:endParaRPr lang="en-US" altLang="zh-CN" sz="2400" dirty="0" smtClean="0"/>
          </a:p>
          <a:p>
            <a:pPr eaLnBrk="1" hangingPunct="1">
              <a:lnSpc>
                <a:spcPct val="150000"/>
              </a:lnSpc>
              <a:defRPr/>
            </a:pPr>
            <a:r>
              <a:rPr lang="zh-CN" altLang="en-US" sz="2400" dirty="0" smtClean="0"/>
              <a:t>为获得上述问题的答案，我们进行了一次调研。</a:t>
            </a:r>
          </a:p>
        </p:txBody>
      </p:sp>
      <p:sp>
        <p:nvSpPr>
          <p:cNvPr id="4" name="标题 1"/>
          <p:cNvSpPr>
            <a:spLocks noGrp="1"/>
          </p:cNvSpPr>
          <p:nvPr>
            <p:ph type="title"/>
          </p:nvPr>
        </p:nvSpPr>
        <p:spPr/>
        <p:txBody>
          <a:bodyPr/>
          <a:lstStyle/>
          <a:p>
            <a:pPr algn="l"/>
            <a:r>
              <a:rPr lang="zh-CN" altLang="en-US" sz="28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儿童汉字书写时握笔姿势的调查 </a:t>
            </a:r>
            <a:endParaRPr lang="zh-CN" altLang="en-US" sz="2800" b="1" dirty="0">
              <a:solidFill>
                <a:schemeClr val="tx1"/>
              </a:solidFill>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3717954347"/>
      </p:ext>
    </p:extLst>
  </p:cSld>
  <p:clrMapOvr>
    <a:masterClrMapping/>
  </p:clrMapOvr>
  <p:transition spd="slow">
    <p:pull dir="lu"/>
    <p:sndAc>
      <p:stSnd>
        <p:snd r:embed="rId2" name="typ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065418885"/>
              </p:ext>
            </p:extLst>
          </p:nvPr>
        </p:nvGraphicFramePr>
        <p:xfrm>
          <a:off x="1069848" y="3429000"/>
          <a:ext cx="7394448" cy="2819399"/>
        </p:xfrm>
        <a:graphic>
          <a:graphicData uri="http://schemas.openxmlformats.org/drawingml/2006/table">
            <a:tbl>
              <a:tblPr/>
              <a:tblGrid>
                <a:gridCol w="942430"/>
                <a:gridCol w="1594881"/>
                <a:gridCol w="1159914"/>
                <a:gridCol w="1159913"/>
                <a:gridCol w="1159913"/>
                <a:gridCol w="1377397"/>
              </a:tblGrid>
              <a:tr h="951908">
                <a:tc>
                  <a:txBody>
                    <a:bodyPr/>
                    <a:lstStyle/>
                    <a:p>
                      <a:pPr algn="ctr" fontAlgn="ctr"/>
                      <a:r>
                        <a:rPr lang="zh-CN" altLang="en-US" sz="2000" b="1" i="0" u="none" strike="noStrike" dirty="0">
                          <a:effectLst>
                            <a:outerShdw blurRad="38100" dist="38100" dir="2700000" algn="tl">
                              <a:srgbClr val="000000">
                                <a:alpha val="43137"/>
                              </a:srgbClr>
                            </a:outerShdw>
                          </a:effectLst>
                          <a:latin typeface="宋体"/>
                        </a:rPr>
                        <a:t>学校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dirty="0" smtClean="0">
                          <a:effectLst>
                            <a:outerShdw blurRad="38100" dist="38100" dir="2700000" algn="tl">
                              <a:srgbClr val="000000">
                                <a:alpha val="43137"/>
                              </a:srgbClr>
                            </a:outerShdw>
                          </a:effectLst>
                          <a:latin typeface="宋体"/>
                        </a:rPr>
                        <a:t>学校数</a:t>
                      </a:r>
                      <a:endParaRPr lang="zh-CN" altLang="en-US" sz="2000" b="1" i="0" u="none" strike="noStrike" dirty="0">
                        <a:effectLst>
                          <a:outerShdw blurRad="38100" dist="38100" dir="2700000" algn="tl">
                            <a:srgbClr val="000000">
                              <a:alpha val="43137"/>
                            </a:srgbClr>
                          </a:outerShdw>
                        </a:effectLst>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dirty="0" smtClean="0">
                          <a:effectLst>
                            <a:outerShdw blurRad="38100" dist="38100" dir="2700000" algn="tl">
                              <a:srgbClr val="000000">
                                <a:alpha val="43137"/>
                              </a:srgbClr>
                            </a:outerShdw>
                          </a:effectLst>
                          <a:latin typeface="宋体"/>
                        </a:rPr>
                        <a:t>调查问</a:t>
                      </a:r>
                      <a:endParaRPr lang="en-US" altLang="zh-CN" sz="2000" b="1" i="0" u="none" strike="noStrike" dirty="0" smtClean="0">
                        <a:effectLst>
                          <a:outerShdw blurRad="38100" dist="38100" dir="2700000" algn="tl">
                            <a:srgbClr val="000000">
                              <a:alpha val="43137"/>
                            </a:srgbClr>
                          </a:outerShdw>
                        </a:effectLst>
                        <a:latin typeface="宋体"/>
                      </a:endParaRPr>
                    </a:p>
                    <a:p>
                      <a:pPr algn="ctr" fontAlgn="ctr"/>
                      <a:r>
                        <a:rPr lang="zh-CN" altLang="en-US" sz="2000" b="1" i="0" u="none" strike="noStrike" dirty="0" smtClean="0">
                          <a:effectLst>
                            <a:outerShdw blurRad="38100" dist="38100" dir="2700000" algn="tl">
                              <a:srgbClr val="000000">
                                <a:alpha val="43137"/>
                              </a:srgbClr>
                            </a:outerShdw>
                          </a:effectLst>
                          <a:latin typeface="宋体"/>
                        </a:rPr>
                        <a:t>卷份</a:t>
                      </a:r>
                      <a:r>
                        <a:rPr lang="zh-CN" altLang="en-US" sz="2000" b="1" i="0" u="none" strike="noStrike" dirty="0">
                          <a:effectLst>
                            <a:outerShdw blurRad="38100" dist="38100" dir="2700000" algn="tl">
                              <a:srgbClr val="000000">
                                <a:alpha val="43137"/>
                              </a:srgbClr>
                            </a:outerShdw>
                          </a:effectLst>
                          <a:latin typeface="宋体"/>
                        </a:rPr>
                        <a:t>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dirty="0" smtClean="0">
                          <a:effectLst>
                            <a:outerShdw blurRad="38100" dist="38100" dir="2700000" algn="tl">
                              <a:srgbClr val="000000">
                                <a:alpha val="43137"/>
                              </a:srgbClr>
                            </a:outerShdw>
                          </a:effectLst>
                          <a:latin typeface="宋体"/>
                        </a:rPr>
                        <a:t>学生</a:t>
                      </a:r>
                      <a:r>
                        <a:rPr lang="zh-CN" altLang="en-US" sz="2000" b="1" i="0" u="none" strike="noStrike" dirty="0">
                          <a:effectLst>
                            <a:outerShdw blurRad="38100" dist="38100" dir="2700000" algn="tl">
                              <a:srgbClr val="000000">
                                <a:alpha val="43137"/>
                              </a:srgbClr>
                            </a:outerShdw>
                          </a:effectLst>
                          <a:latin typeface="宋体"/>
                        </a:rPr>
                        <a:t>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dirty="0">
                          <a:effectLst>
                            <a:outerShdw blurRad="38100" dist="38100" dir="2700000" algn="tl">
                              <a:srgbClr val="000000">
                                <a:alpha val="43137"/>
                              </a:srgbClr>
                            </a:outerShdw>
                          </a:effectLst>
                          <a:latin typeface="宋体"/>
                        </a:rPr>
                        <a:t>正确</a:t>
                      </a:r>
                      <a:r>
                        <a:rPr lang="zh-CN" altLang="en-US" sz="2000" b="1" i="0" u="none" strike="noStrike" dirty="0" smtClean="0">
                          <a:effectLst>
                            <a:outerShdw blurRad="38100" dist="38100" dir="2700000" algn="tl">
                              <a:srgbClr val="000000">
                                <a:alpha val="43137"/>
                              </a:srgbClr>
                            </a:outerShdw>
                          </a:effectLst>
                          <a:latin typeface="宋体"/>
                        </a:rPr>
                        <a:t>握</a:t>
                      </a:r>
                      <a:endParaRPr lang="en-US" altLang="zh-CN" sz="2000" b="1" i="0" u="none" strike="noStrike" dirty="0" smtClean="0">
                        <a:effectLst>
                          <a:outerShdw blurRad="38100" dist="38100" dir="2700000" algn="tl">
                            <a:srgbClr val="000000">
                              <a:alpha val="43137"/>
                            </a:srgbClr>
                          </a:outerShdw>
                        </a:effectLst>
                        <a:latin typeface="宋体"/>
                      </a:endParaRPr>
                    </a:p>
                    <a:p>
                      <a:pPr algn="ctr" fontAlgn="ctr"/>
                      <a:r>
                        <a:rPr lang="zh-CN" altLang="en-US" sz="2000" b="1" i="0" u="none" strike="noStrike" dirty="0" smtClean="0">
                          <a:effectLst>
                            <a:outerShdw blurRad="38100" dist="38100" dir="2700000" algn="tl">
                              <a:srgbClr val="000000">
                                <a:alpha val="43137"/>
                              </a:srgbClr>
                            </a:outerShdw>
                          </a:effectLst>
                          <a:latin typeface="宋体"/>
                        </a:rPr>
                        <a:t>笔人数</a:t>
                      </a:r>
                      <a:endParaRPr lang="zh-CN" altLang="en-US" sz="2000" b="1" i="0" u="none" strike="noStrike" dirty="0">
                        <a:effectLst>
                          <a:outerShdw blurRad="38100" dist="38100" dir="2700000" algn="tl">
                            <a:srgbClr val="000000">
                              <a:alpha val="43137"/>
                            </a:srgbClr>
                          </a:outerShdw>
                        </a:effectLst>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2000" b="1" i="0" u="none" strike="noStrike" dirty="0">
                          <a:effectLst>
                            <a:outerShdw blurRad="38100" dist="38100" dir="2700000" algn="tl">
                              <a:srgbClr val="000000">
                                <a:alpha val="43137"/>
                              </a:srgbClr>
                            </a:outerShdw>
                          </a:effectLst>
                          <a:latin typeface="宋体"/>
                        </a:rPr>
                        <a:t>正确率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22497">
                <a:tc>
                  <a:txBody>
                    <a:bodyPr/>
                    <a:lstStyle/>
                    <a:p>
                      <a:pPr algn="ctr" fontAlgn="ctr"/>
                      <a:r>
                        <a:rPr lang="zh-CN" altLang="en-US" sz="2000" b="1" i="0" u="none" strike="noStrike">
                          <a:effectLst>
                            <a:outerShdw blurRad="38100" dist="38100" dir="2700000" algn="tl">
                              <a:srgbClr val="000000">
                                <a:alpha val="43137"/>
                              </a:srgbClr>
                            </a:outerShdw>
                          </a:effectLst>
                          <a:latin typeface="宋体"/>
                        </a:rPr>
                        <a:t>小学</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effectLst/>
                          <a:latin typeface="Times New Roman" pitchFamily="18" charset="0"/>
                          <a:cs typeface="Times New Roman" pitchFamily="18" charset="0"/>
                        </a:rPr>
                        <a:t>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effectLst/>
                          <a:latin typeface="Times New Roman" pitchFamily="18" charset="0"/>
                          <a:cs typeface="Times New Roman" pitchFamily="18" charset="0"/>
                        </a:rPr>
                        <a:t>223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effectLst/>
                          <a:latin typeface="Times New Roman" pitchFamily="18" charset="0"/>
                          <a:cs typeface="Times New Roman" pitchFamily="18" charset="0"/>
                        </a:rPr>
                        <a:t>6282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effectLst/>
                          <a:latin typeface="Times New Roman" pitchFamily="18" charset="0"/>
                          <a:cs typeface="Times New Roman" pitchFamily="18" charset="0"/>
                        </a:rPr>
                        <a:t>4853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effectLst/>
                          <a:latin typeface="Times New Roman" pitchFamily="18" charset="0"/>
                          <a:cs typeface="Times New Roman" pitchFamily="18" charset="0"/>
                        </a:rPr>
                        <a:t>77.25%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22497">
                <a:tc>
                  <a:txBody>
                    <a:bodyPr/>
                    <a:lstStyle/>
                    <a:p>
                      <a:pPr algn="ctr" fontAlgn="ctr"/>
                      <a:r>
                        <a:rPr lang="zh-CN" altLang="en-US" sz="2000" b="1" i="0" u="none" strike="noStrike">
                          <a:effectLst>
                            <a:outerShdw blurRad="38100" dist="38100" dir="2700000" algn="tl">
                              <a:srgbClr val="000000">
                                <a:alpha val="43137"/>
                              </a:srgbClr>
                            </a:outerShdw>
                          </a:effectLst>
                          <a:latin typeface="宋体"/>
                        </a:rPr>
                        <a:t>中学</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effectLst/>
                          <a:latin typeface="Times New Roman" pitchFamily="18" charset="0"/>
                          <a:cs typeface="Times New Roman" pitchFamily="18" charset="0"/>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effectLst/>
                          <a:latin typeface="Times New Roman" pitchFamily="18" charset="0"/>
                          <a:cs typeface="Times New Roman" pitchFamily="18" charset="0"/>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effectLst/>
                          <a:latin typeface="Times New Roman" pitchFamily="18" charset="0"/>
                          <a:cs typeface="Times New Roman" pitchFamily="18" charset="0"/>
                        </a:rPr>
                        <a:t>4575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effectLst/>
                          <a:latin typeface="Times New Roman" pitchFamily="18" charset="0"/>
                          <a:cs typeface="Times New Roman" pitchFamily="18" charset="0"/>
                        </a:rPr>
                        <a:t>3045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effectLst/>
                          <a:latin typeface="Times New Roman" pitchFamily="18" charset="0"/>
                          <a:cs typeface="Times New Roman" pitchFamily="18" charset="0"/>
                        </a:rPr>
                        <a:t>66.56%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22497">
                <a:tc>
                  <a:txBody>
                    <a:bodyPr/>
                    <a:lstStyle/>
                    <a:p>
                      <a:pPr algn="ctr" fontAlgn="ctr"/>
                      <a:r>
                        <a:rPr lang="zh-CN" altLang="en-US" sz="2000" b="1" i="0" u="none" strike="noStrike">
                          <a:effectLst>
                            <a:outerShdw blurRad="38100" dist="38100" dir="2700000" algn="tl">
                              <a:srgbClr val="000000">
                                <a:alpha val="43137"/>
                              </a:srgbClr>
                            </a:outerShdw>
                          </a:effectLst>
                          <a:latin typeface="宋体"/>
                        </a:rPr>
                        <a:t>合计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effectLst/>
                          <a:latin typeface="Times New Roman" pitchFamily="18" charset="0"/>
                          <a:cs typeface="Times New Roman" pitchFamily="18" charset="0"/>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effectLst/>
                          <a:latin typeface="Times New Roman" pitchFamily="18" charset="0"/>
                          <a:cs typeface="Times New Roman" pitchFamily="18" charset="0"/>
                        </a:rPr>
                        <a:t>328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effectLst/>
                          <a:latin typeface="Times New Roman" pitchFamily="18" charset="0"/>
                          <a:cs typeface="Times New Roman" pitchFamily="18" charset="0"/>
                        </a:rPr>
                        <a:t>10857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a:effectLst/>
                          <a:latin typeface="Times New Roman" pitchFamily="18" charset="0"/>
                          <a:cs typeface="Times New Roman" pitchFamily="18" charset="0"/>
                        </a:rPr>
                        <a:t>7898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2000" b="1" i="0" u="none" strike="noStrike" dirty="0">
                          <a:effectLst/>
                          <a:latin typeface="Times New Roman" pitchFamily="18" charset="0"/>
                          <a:cs typeface="Times New Roman" pitchFamily="18" charset="0"/>
                        </a:rPr>
                        <a:t>72.75%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3" name="TextBox 2"/>
          <p:cNvSpPr txBox="1"/>
          <p:nvPr/>
        </p:nvSpPr>
        <p:spPr>
          <a:xfrm>
            <a:off x="957072" y="1447800"/>
            <a:ext cx="7620000" cy="1667764"/>
          </a:xfrm>
          <a:prstGeom prst="rect">
            <a:avLst/>
          </a:prstGeom>
          <a:noFill/>
        </p:spPr>
        <p:txBody>
          <a:bodyPr wrap="square" rtlCol="0">
            <a:spAutoFit/>
          </a:bodyPr>
          <a:lstStyle/>
          <a:p>
            <a:pPr indent="539750">
              <a:lnSpc>
                <a:spcPct val="150000"/>
              </a:lnSpc>
            </a:pPr>
            <a:r>
              <a:rPr lang="zh-CN" altLang="en-US" sz="2400" b="1" dirty="0">
                <a:effectLst>
                  <a:outerShdw blurRad="38100" dist="38100" dir="2700000" algn="tl">
                    <a:srgbClr val="000000">
                      <a:alpha val="43137"/>
                    </a:srgbClr>
                  </a:outerShdw>
                </a:effectLst>
                <a:latin typeface="黑体" pitchFamily="49" charset="-122"/>
                <a:ea typeface="黑体" pitchFamily="49" charset="-122"/>
              </a:rPr>
              <a:t>我们对三个区的</a:t>
            </a:r>
            <a:r>
              <a:rPr lang="en-US" altLang="zh-CN" sz="2400" b="1" dirty="0">
                <a:effectLst>
                  <a:outerShdw blurRad="38100" dist="38100" dir="2700000" algn="tl">
                    <a:srgbClr val="000000">
                      <a:alpha val="43137"/>
                    </a:srgbClr>
                  </a:outerShdw>
                </a:effectLst>
                <a:latin typeface="黑体" pitchFamily="49" charset="-122"/>
                <a:ea typeface="黑体" pitchFamily="49" charset="-122"/>
              </a:rPr>
              <a:t>30</a:t>
            </a:r>
            <a:r>
              <a:rPr lang="zh-CN" altLang="en-US" sz="2400" b="1" dirty="0">
                <a:effectLst>
                  <a:outerShdw blurRad="38100" dist="38100" dir="2700000" algn="tl">
                    <a:srgbClr val="000000">
                      <a:alpha val="43137"/>
                    </a:srgbClr>
                  </a:outerShdw>
                </a:effectLst>
                <a:latin typeface="黑体" pitchFamily="49" charset="-122"/>
                <a:ea typeface="黑体" pitchFamily="49" charset="-122"/>
              </a:rPr>
              <a:t>多所中小学学生的握笔状况进行了调查，下面</a:t>
            </a:r>
            <a:r>
              <a:rPr lang="zh-CN" altLang="en-US" sz="2400" b="1" dirty="0" smtClean="0">
                <a:effectLst>
                  <a:outerShdw blurRad="38100" dist="38100" dir="2700000" algn="tl">
                    <a:srgbClr val="000000">
                      <a:alpha val="43137"/>
                    </a:srgbClr>
                  </a:outerShdw>
                </a:effectLst>
                <a:latin typeface="黑体" pitchFamily="49" charset="-122"/>
                <a:ea typeface="黑体" pitchFamily="49" charset="-122"/>
              </a:rPr>
              <a:t>是静</a:t>
            </a:r>
            <a:r>
              <a:rPr lang="zh-CN" altLang="en-US" sz="2400" b="1" dirty="0">
                <a:effectLst>
                  <a:outerShdw blurRad="38100" dist="38100" dir="2700000" algn="tl">
                    <a:srgbClr val="000000">
                      <a:alpha val="43137"/>
                    </a:srgbClr>
                  </a:outerShdw>
                </a:effectLst>
                <a:latin typeface="黑体" pitchFamily="49" charset="-122"/>
                <a:ea typeface="黑体" pitchFamily="49" charset="-122"/>
              </a:rPr>
              <a:t>安区</a:t>
            </a:r>
            <a:r>
              <a:rPr lang="en-US" altLang="zh-CN" sz="2400" b="1" dirty="0">
                <a:effectLst>
                  <a:outerShdw blurRad="38100" dist="38100" dir="2700000" algn="tl">
                    <a:srgbClr val="000000">
                      <a:alpha val="43137"/>
                    </a:srgbClr>
                  </a:outerShdw>
                </a:effectLst>
                <a:latin typeface="黑体" pitchFamily="49" charset="-122"/>
                <a:ea typeface="黑体" pitchFamily="49" charset="-122"/>
              </a:rPr>
              <a:t>25</a:t>
            </a:r>
            <a:r>
              <a:rPr lang="zh-CN" altLang="en-US" sz="2400" b="1" dirty="0">
                <a:effectLst>
                  <a:outerShdw blurRad="38100" dist="38100" dir="2700000" algn="tl">
                    <a:srgbClr val="000000">
                      <a:alpha val="43137"/>
                    </a:srgbClr>
                  </a:outerShdw>
                </a:effectLst>
                <a:latin typeface="黑体" pitchFamily="49" charset="-122"/>
                <a:ea typeface="黑体" pitchFamily="49" charset="-122"/>
              </a:rPr>
              <a:t>所中小学学生握笔姿势调查统计</a:t>
            </a:r>
            <a:r>
              <a:rPr lang="zh-CN" altLang="en-US" sz="2400" b="1" dirty="0" smtClean="0">
                <a:effectLst>
                  <a:outerShdw blurRad="38100" dist="38100" dir="2700000" algn="tl">
                    <a:srgbClr val="000000">
                      <a:alpha val="43137"/>
                    </a:srgbClr>
                  </a:outerShdw>
                </a:effectLst>
                <a:latin typeface="黑体" pitchFamily="49" charset="-122"/>
                <a:ea typeface="黑体" pitchFamily="49" charset="-122"/>
              </a:rPr>
              <a:t>结果。</a:t>
            </a:r>
            <a:endParaRPr lang="zh-CN" altLang="en-US" sz="2400" b="1" dirty="0">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3576209992"/>
      </p:ext>
    </p:extLst>
  </p:cSld>
  <p:clrMapOvr>
    <a:masterClrMapping/>
  </p:clrMapOvr>
  <p:transition spd="slow">
    <p:pull dir="l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200000"/>
              </a:lnSpc>
            </a:pPr>
            <a:r>
              <a:rPr lang="zh-CN" altLang="en-US" dirty="0" smtClean="0"/>
              <a:t>进一步的研究发现国外的儿童也存在同样的问题。并且是一旦握笔成形，后期很难改变。</a:t>
            </a:r>
            <a:endParaRPr lang="en-US" altLang="zh-CN" dirty="0" smtClean="0"/>
          </a:p>
          <a:p>
            <a:pPr>
              <a:lnSpc>
                <a:spcPct val="200000"/>
              </a:lnSpc>
            </a:pPr>
            <a:r>
              <a:rPr lang="zh-CN" altLang="en-US" dirty="0"/>
              <a:t>不仅如此，如果深入下去，我们还可以发现，握笔的问题还牵涉到孩子小肌肉的发展。</a:t>
            </a:r>
          </a:p>
          <a:p>
            <a:pPr>
              <a:lnSpc>
                <a:spcPct val="200000"/>
              </a:lnSpc>
            </a:pPr>
            <a:r>
              <a:rPr lang="zh-CN" altLang="en-US" dirty="0" smtClean="0"/>
              <a:t>国内外都采取了各种方法来矫治这个问题。</a:t>
            </a:r>
            <a:endParaRPr lang="zh-CN" altLang="en-US" dirty="0"/>
          </a:p>
        </p:txBody>
      </p:sp>
    </p:spTree>
    <p:extLst>
      <p:ext uri="{BB962C8B-B14F-4D97-AF65-F5344CB8AC3E}">
        <p14:creationId xmlns:p14="http://schemas.microsoft.com/office/powerpoint/2010/main" val="21528925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996060" y="762000"/>
            <a:ext cx="7766939" cy="563563"/>
          </a:xfrm>
          <a:prstGeom prst="rect">
            <a:avLst/>
          </a:prstGeom>
        </p:spPr>
        <p:txBody>
          <a:bodyPr/>
          <a:lst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Arial" charset="0"/>
              </a:defRPr>
            </a:lvl2pPr>
            <a:lvl3pPr algn="ctr" rtl="0" eaLnBrk="0" fontAlgn="base" hangingPunct="0">
              <a:spcBef>
                <a:spcPct val="0"/>
              </a:spcBef>
              <a:spcAft>
                <a:spcPct val="0"/>
              </a:spcAft>
              <a:defRPr sz="3600" b="1">
                <a:solidFill>
                  <a:schemeClr val="bg1"/>
                </a:solidFill>
                <a:latin typeface="Arial" charset="0"/>
              </a:defRPr>
            </a:lvl3pPr>
            <a:lvl4pPr algn="ctr" rtl="0" eaLnBrk="0" fontAlgn="base" hangingPunct="0">
              <a:spcBef>
                <a:spcPct val="0"/>
              </a:spcBef>
              <a:spcAft>
                <a:spcPct val="0"/>
              </a:spcAft>
              <a:defRPr sz="3600" b="1">
                <a:solidFill>
                  <a:schemeClr val="bg1"/>
                </a:solidFill>
                <a:latin typeface="Arial" charset="0"/>
              </a:defRPr>
            </a:lvl4pPr>
            <a:lvl5pPr algn="ctr" rtl="0" eaLnBrk="0" fontAlgn="base" hangingPunct="0">
              <a:spcBef>
                <a:spcPct val="0"/>
              </a:spcBef>
              <a:spcAft>
                <a:spcPct val="0"/>
              </a:spcAft>
              <a:defRPr sz="3600" b="1">
                <a:solidFill>
                  <a:schemeClr val="bg1"/>
                </a:solidFill>
                <a:latin typeface="Arial" charset="0"/>
              </a:defRPr>
            </a:lvl5pPr>
            <a:lvl6pPr marL="457200" algn="ctr" rtl="0" fontAlgn="base">
              <a:spcBef>
                <a:spcPct val="0"/>
              </a:spcBef>
              <a:spcAft>
                <a:spcPct val="0"/>
              </a:spcAft>
              <a:defRPr sz="3600" b="1">
                <a:solidFill>
                  <a:schemeClr val="bg1"/>
                </a:solidFill>
                <a:latin typeface="Arial" charset="0"/>
              </a:defRPr>
            </a:lvl6pPr>
            <a:lvl7pPr marL="914400" algn="ctr" rtl="0" fontAlgn="base">
              <a:spcBef>
                <a:spcPct val="0"/>
              </a:spcBef>
              <a:spcAft>
                <a:spcPct val="0"/>
              </a:spcAft>
              <a:defRPr sz="3600" b="1">
                <a:solidFill>
                  <a:schemeClr val="bg1"/>
                </a:solidFill>
                <a:latin typeface="Arial" charset="0"/>
              </a:defRPr>
            </a:lvl7pPr>
            <a:lvl8pPr marL="1371600" algn="ctr" rtl="0" fontAlgn="base">
              <a:spcBef>
                <a:spcPct val="0"/>
              </a:spcBef>
              <a:spcAft>
                <a:spcPct val="0"/>
              </a:spcAft>
              <a:defRPr sz="3600" b="1">
                <a:solidFill>
                  <a:schemeClr val="bg1"/>
                </a:solidFill>
                <a:latin typeface="Arial" charset="0"/>
              </a:defRPr>
            </a:lvl8pPr>
            <a:lvl9pPr marL="1828800" algn="ctr" rtl="0" fontAlgn="base">
              <a:spcBef>
                <a:spcPct val="0"/>
              </a:spcBef>
              <a:spcAft>
                <a:spcPct val="0"/>
              </a:spcAft>
              <a:defRPr sz="3600" b="1">
                <a:solidFill>
                  <a:schemeClr val="bg1"/>
                </a:solidFill>
                <a:latin typeface="Arial" charset="0"/>
              </a:defRPr>
            </a:lvl9pPr>
          </a:lstStyle>
          <a:p>
            <a:r>
              <a:rPr lang="zh-CN" altLang="en-US" b="0" kern="0" dirty="0" smtClean="0">
                <a:solidFill>
                  <a:schemeClr val="tx1"/>
                </a:solidFill>
                <a:effectLst>
                  <a:outerShdw blurRad="38100" dist="38100" dir="2700000" algn="tl">
                    <a:srgbClr val="000000">
                      <a:alpha val="43137"/>
                    </a:srgbClr>
                  </a:outerShdw>
                </a:effectLst>
                <a:latin typeface="华文琥珀" pitchFamily="2" charset="-122"/>
                <a:ea typeface="华文琥珀" pitchFamily="2" charset="-122"/>
              </a:rPr>
              <a:t>建    议</a:t>
            </a:r>
            <a:endParaRPr lang="zh-CN" altLang="en-US" b="0" kern="0" dirty="0">
              <a:solidFill>
                <a:schemeClr val="tx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 name="内容占位符 2"/>
          <p:cNvSpPr txBox="1">
            <a:spLocks/>
          </p:cNvSpPr>
          <p:nvPr/>
        </p:nvSpPr>
        <p:spPr>
          <a:xfrm>
            <a:off x="1600200" y="1828800"/>
            <a:ext cx="7650162" cy="4876800"/>
          </a:xfrm>
          <a:prstGeom prst="rect">
            <a:avLst/>
          </a:prstGeom>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2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indent="0">
              <a:buNone/>
            </a:pPr>
            <a:r>
              <a:rPr lang="zh-CN" altLang="en-US" sz="2400" b="1" kern="0" dirty="0" smtClean="0">
                <a:effectLst>
                  <a:outerShdw blurRad="38100" dist="38100" dir="2700000" algn="tl">
                    <a:srgbClr val="000000">
                      <a:alpha val="43137"/>
                    </a:srgbClr>
                  </a:outerShdw>
                </a:effectLst>
                <a:latin typeface="黑体" pitchFamily="49" charset="-122"/>
                <a:ea typeface="黑体" pitchFamily="49" charset="-122"/>
              </a:rPr>
              <a:t>三项建议：</a:t>
            </a:r>
            <a:endParaRPr lang="en-US" altLang="zh-CN" sz="2400" b="1" kern="0" dirty="0" smtClean="0">
              <a:effectLst>
                <a:outerShdw blurRad="38100" dist="38100" dir="2700000" algn="tl">
                  <a:srgbClr val="000000">
                    <a:alpha val="43137"/>
                  </a:srgbClr>
                </a:outerShdw>
              </a:effectLst>
              <a:latin typeface="黑体" pitchFamily="49" charset="-122"/>
              <a:ea typeface="黑体" pitchFamily="49" charset="-122"/>
            </a:endParaRPr>
          </a:p>
          <a:p>
            <a:pPr indent="0">
              <a:lnSpc>
                <a:spcPct val="200000"/>
              </a:lnSpc>
              <a:buClr>
                <a:schemeClr val="accent2">
                  <a:lumMod val="50000"/>
                </a:schemeClr>
              </a:buClr>
              <a:buNone/>
            </a:pPr>
            <a:r>
              <a:rPr lang="zh-CN" altLang="en-US" sz="2400" b="1" kern="0" dirty="0" smtClean="0">
                <a:effectLst>
                  <a:outerShdw blurRad="38100" dist="38100" dir="2700000" algn="tl">
                    <a:srgbClr val="000000">
                      <a:alpha val="43137"/>
                    </a:srgbClr>
                  </a:outerShdw>
                </a:effectLst>
                <a:latin typeface="黑体" pitchFamily="49" charset="-122"/>
                <a:ea typeface="黑体" pitchFamily="49" charset="-122"/>
              </a:rPr>
              <a:t>提醒小学教师关注和并注意纠正学生的握笔姿势；</a:t>
            </a:r>
            <a:endParaRPr lang="en-US" altLang="zh-CN" sz="2400" b="1" kern="0" dirty="0" smtClean="0">
              <a:effectLst>
                <a:outerShdw blurRad="38100" dist="38100" dir="2700000" algn="tl">
                  <a:srgbClr val="000000">
                    <a:alpha val="43137"/>
                  </a:srgbClr>
                </a:outerShdw>
              </a:effectLst>
              <a:latin typeface="黑体" pitchFamily="49" charset="-122"/>
              <a:ea typeface="黑体" pitchFamily="49" charset="-122"/>
            </a:endParaRPr>
          </a:p>
          <a:p>
            <a:pPr indent="0">
              <a:lnSpc>
                <a:spcPct val="200000"/>
              </a:lnSpc>
              <a:buClr>
                <a:schemeClr val="accent2">
                  <a:lumMod val="50000"/>
                </a:schemeClr>
              </a:buClr>
              <a:buNone/>
            </a:pPr>
            <a:r>
              <a:rPr lang="zh-CN" altLang="en-US" sz="2400" b="1" kern="0" dirty="0" smtClean="0">
                <a:effectLst>
                  <a:outerShdw blurRad="38100" dist="38100" dir="2700000" algn="tl">
                    <a:srgbClr val="000000">
                      <a:alpha val="43137"/>
                    </a:srgbClr>
                  </a:outerShdw>
                </a:effectLst>
                <a:latin typeface="黑体" pitchFamily="49" charset="-122"/>
                <a:ea typeface="黑体" pitchFamily="49" charset="-122"/>
              </a:rPr>
              <a:t>在中小学的书法课程中加入硬笔书法的内容；</a:t>
            </a:r>
            <a:endParaRPr lang="en-US" altLang="zh-CN" sz="2400" b="1" kern="0" dirty="0" smtClean="0">
              <a:effectLst>
                <a:outerShdw blurRad="38100" dist="38100" dir="2700000" algn="tl">
                  <a:srgbClr val="000000">
                    <a:alpha val="43137"/>
                  </a:srgbClr>
                </a:outerShdw>
              </a:effectLst>
              <a:latin typeface="黑体" pitchFamily="49" charset="-122"/>
              <a:ea typeface="黑体" pitchFamily="49" charset="-122"/>
            </a:endParaRPr>
          </a:p>
          <a:p>
            <a:pPr indent="0">
              <a:lnSpc>
                <a:spcPct val="200000"/>
              </a:lnSpc>
              <a:buClr>
                <a:schemeClr val="accent6">
                  <a:lumMod val="50000"/>
                </a:schemeClr>
              </a:buClr>
              <a:buNone/>
            </a:pPr>
            <a:r>
              <a:rPr lang="zh-CN" altLang="en-US" sz="2400" b="1" kern="0" dirty="0" smtClean="0">
                <a:effectLst>
                  <a:outerShdw blurRad="38100" dist="38100" dir="2700000" algn="tl">
                    <a:srgbClr val="000000">
                      <a:alpha val="43137"/>
                    </a:srgbClr>
                  </a:outerShdw>
                </a:effectLst>
                <a:latin typeface="黑体" pitchFamily="49" charset="-122"/>
                <a:ea typeface="黑体" pitchFamily="49" charset="-122"/>
              </a:rPr>
              <a:t>建议推广使用握笔器。</a:t>
            </a:r>
            <a:endParaRPr lang="zh-CN" altLang="en-US" sz="2400" b="1" kern="0" dirty="0">
              <a:effectLst>
                <a:outerShdw blurRad="38100" dist="38100" dir="2700000" algn="tl">
                  <a:srgbClr val="000000">
                    <a:alpha val="43137"/>
                  </a:srgbClr>
                </a:outerShdw>
              </a:effectLst>
              <a:latin typeface="黑体" pitchFamily="49" charset="-122"/>
              <a:ea typeface="黑体" pitchFamily="49" charset="-122"/>
            </a:endParaRPr>
          </a:p>
        </p:txBody>
      </p:sp>
      <p:pic>
        <p:nvPicPr>
          <p:cNvPr id="4" name="图片 3" descr="PNG348.png"/>
          <p:cNvPicPr>
            <a:picLocks noChangeAspect="1"/>
          </p:cNvPicPr>
          <p:nvPr/>
        </p:nvPicPr>
        <p:blipFill>
          <a:blip r:embed="rId2" cstate="screen">
            <a:duotone>
              <a:prstClr val="black"/>
              <a:schemeClr val="accent2">
                <a:tint val="45000"/>
                <a:satMod val="400000"/>
              </a:schemeClr>
            </a:duotone>
          </a:blip>
          <a:stretch>
            <a:fillRect/>
          </a:stretch>
        </p:blipFill>
        <p:spPr>
          <a:xfrm>
            <a:off x="627067" y="2514600"/>
            <a:ext cx="515935" cy="515935"/>
          </a:xfrm>
          <a:prstGeom prst="rect">
            <a:avLst/>
          </a:prstGeom>
        </p:spPr>
      </p:pic>
      <p:pic>
        <p:nvPicPr>
          <p:cNvPr id="5" name="图片 4" descr="PNG348.png"/>
          <p:cNvPicPr>
            <a:picLocks noChangeAspect="1"/>
          </p:cNvPicPr>
          <p:nvPr/>
        </p:nvPicPr>
        <p:blipFill>
          <a:blip r:embed="rId2" cstate="screen">
            <a:duotone>
              <a:prstClr val="black"/>
              <a:schemeClr val="accent2">
                <a:tint val="45000"/>
                <a:satMod val="400000"/>
              </a:schemeClr>
            </a:duotone>
          </a:blip>
          <a:stretch>
            <a:fillRect/>
          </a:stretch>
        </p:blipFill>
        <p:spPr>
          <a:xfrm>
            <a:off x="627066" y="3352800"/>
            <a:ext cx="515935" cy="515935"/>
          </a:xfrm>
          <a:prstGeom prst="rect">
            <a:avLst/>
          </a:prstGeom>
        </p:spPr>
      </p:pic>
      <p:pic>
        <p:nvPicPr>
          <p:cNvPr id="6" name="图片 5" descr="PNG348.png"/>
          <p:cNvPicPr>
            <a:picLocks noChangeAspect="1"/>
          </p:cNvPicPr>
          <p:nvPr/>
        </p:nvPicPr>
        <p:blipFill>
          <a:blip r:embed="rId2" cstate="screen">
            <a:duotone>
              <a:prstClr val="black"/>
              <a:schemeClr val="accent2">
                <a:tint val="45000"/>
                <a:satMod val="400000"/>
              </a:schemeClr>
            </a:duotone>
          </a:blip>
          <a:stretch>
            <a:fillRect/>
          </a:stretch>
        </p:blipFill>
        <p:spPr>
          <a:xfrm>
            <a:off x="627065" y="4191000"/>
            <a:ext cx="515935" cy="515935"/>
          </a:xfrm>
          <a:prstGeom prst="rect">
            <a:avLst/>
          </a:prstGeom>
        </p:spPr>
      </p:pic>
    </p:spTree>
    <p:extLst>
      <p:ext uri="{BB962C8B-B14F-4D97-AF65-F5344CB8AC3E}">
        <p14:creationId xmlns:p14="http://schemas.microsoft.com/office/powerpoint/2010/main" val="735170726"/>
      </p:ext>
    </p:extLst>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
                                        <p:tgtEl>
                                          <p:spTgt spid="4"/>
                                        </p:tgtEl>
                                      </p:cBhvr>
                                    </p:animEffect>
                                    <p:set>
                                      <p:cBhvr>
                                        <p:cTn id="12" dur="1" fill="hold">
                                          <p:stCondLst>
                                            <p:cond delay="1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200"/>
                                        <p:tgtEl>
                                          <p:spTgt spid="5"/>
                                        </p:tgtEl>
                                      </p:cBhvr>
                                    </p:animEffect>
                                    <p:set>
                                      <p:cBhvr>
                                        <p:cTn id="22" dur="1" fill="hold">
                                          <p:stCondLst>
                                            <p:cond delay="199"/>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2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200"/>
                                        <p:tgtEl>
                                          <p:spTgt spid="6"/>
                                        </p:tgtEl>
                                      </p:cBhvr>
                                    </p:animEffect>
                                    <p:set>
                                      <p:cBhvr>
                                        <p:cTn id="32" dur="1" fill="hold">
                                          <p:stCondLst>
                                            <p:cond delay="1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305800" cy="4724400"/>
          </a:xfrm>
        </p:spPr>
        <p:txBody>
          <a:bodyPr/>
          <a:lstStyle/>
          <a:p>
            <a:pPr algn="just">
              <a:lnSpc>
                <a:spcPct val="150000"/>
              </a:lnSpc>
            </a:pPr>
            <a:r>
              <a:rPr lang="zh-CN" altLang="zh-CN" sz="2600" dirty="0">
                <a:solidFill>
                  <a:schemeClr val="tx1"/>
                </a:solidFill>
              </a:rPr>
              <a:t>爱因斯坦认为</a:t>
            </a:r>
            <a:r>
              <a:rPr lang="zh-CN" altLang="zh-CN" sz="2600" dirty="0" smtClean="0">
                <a:solidFill>
                  <a:schemeClr val="tx1"/>
                </a:solidFill>
              </a:rPr>
              <a:t>：</a:t>
            </a:r>
            <a:endParaRPr lang="en-US" altLang="zh-CN" sz="2600" dirty="0" smtClean="0">
              <a:solidFill>
                <a:schemeClr val="tx1"/>
              </a:solidFill>
            </a:endParaRPr>
          </a:p>
          <a:p>
            <a:pPr algn="just">
              <a:lnSpc>
                <a:spcPct val="150000"/>
              </a:lnSpc>
            </a:pPr>
            <a:r>
              <a:rPr lang="zh-CN" altLang="zh-CN" sz="2600" dirty="0" smtClean="0">
                <a:solidFill>
                  <a:schemeClr val="tx1"/>
                </a:solidFill>
              </a:rPr>
              <a:t>研究</a:t>
            </a:r>
            <a:r>
              <a:rPr lang="zh-CN" altLang="zh-CN" sz="2600" dirty="0">
                <a:solidFill>
                  <a:schemeClr val="tx1"/>
                </a:solidFill>
              </a:rPr>
              <a:t>人员分为三种：</a:t>
            </a:r>
            <a:r>
              <a:rPr lang="zh-CN" altLang="zh-CN" sz="2600" dirty="0">
                <a:solidFill>
                  <a:srgbClr val="FF0000"/>
                </a:solidFill>
              </a:rPr>
              <a:t>一种人</a:t>
            </a:r>
            <a:r>
              <a:rPr lang="zh-CN" altLang="zh-CN" sz="2600" dirty="0">
                <a:solidFill>
                  <a:schemeClr val="tx1"/>
                </a:solidFill>
              </a:rPr>
              <a:t>从事科学工作是因为科学工作给他们提供了施展他们特殊才能的机会他们之喜好科学正如运动员喜好表现自己的技艺一样；</a:t>
            </a:r>
            <a:r>
              <a:rPr lang="zh-CN" altLang="zh-CN" sz="2600" dirty="0">
                <a:solidFill>
                  <a:srgbClr val="FF0000"/>
                </a:solidFill>
              </a:rPr>
              <a:t>一种人</a:t>
            </a:r>
            <a:r>
              <a:rPr lang="zh-CN" altLang="zh-CN" sz="2600" dirty="0">
                <a:solidFill>
                  <a:schemeClr val="tx1"/>
                </a:solidFill>
              </a:rPr>
              <a:t>把科学看作是谋生的工具，如非机遇也可能成为成功的生意人；</a:t>
            </a:r>
            <a:r>
              <a:rPr lang="zh-CN" altLang="zh-CN" sz="2600" dirty="0">
                <a:solidFill>
                  <a:srgbClr val="FF0000"/>
                </a:solidFill>
              </a:rPr>
              <a:t>最后一种人</a:t>
            </a:r>
            <a:r>
              <a:rPr lang="zh-CN" altLang="zh-CN" sz="2600" dirty="0">
                <a:solidFill>
                  <a:schemeClr val="tx1"/>
                </a:solidFill>
              </a:rPr>
              <a:t>是真正献身者，这种人为数不多，但对科学知识所做的贡献却极大。</a:t>
            </a:r>
            <a:endParaRPr lang="zh-CN" altLang="en-US" sz="2600" dirty="0">
              <a:solidFill>
                <a:schemeClr val="tx1"/>
              </a:solidFill>
            </a:endParaRPr>
          </a:p>
        </p:txBody>
      </p:sp>
    </p:spTree>
    <p:extLst>
      <p:ext uri="{BB962C8B-B14F-4D97-AF65-F5344CB8AC3E}">
        <p14:creationId xmlns:p14="http://schemas.microsoft.com/office/powerpoint/2010/main" val="3494937941"/>
      </p:ext>
    </p:extLst>
  </p:cSld>
  <p:clrMapOvr>
    <a:masterClrMapping/>
  </p:clrMapOvr>
  <p:transition spd="slow">
    <p:pull dir="l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WordArt 3"/>
          <p:cNvSpPr>
            <a:spLocks noChangeArrowheads="1" noChangeShapeType="1" noTextEdit="1"/>
          </p:cNvSpPr>
          <p:nvPr/>
        </p:nvSpPr>
        <p:spPr bwMode="gray">
          <a:xfrm>
            <a:off x="2133600" y="2743200"/>
            <a:ext cx="4724400" cy="609600"/>
          </a:xfrm>
          <a:prstGeom prst="rect">
            <a:avLst/>
          </a:prstGeom>
        </p:spPr>
        <p:txBody>
          <a:bodyPr wrap="none" fromWordArt="1">
            <a:prstTxWarp prst="textDeflate">
              <a:avLst>
                <a:gd name="adj" fmla="val 0"/>
              </a:avLst>
            </a:prstTxWarp>
          </a:bodyPr>
          <a:lstStyle/>
          <a:p>
            <a:pPr algn="ctr"/>
            <a:r>
              <a:rPr lang="en-US" altLang="zh-CN" sz="5400" b="1" kern="10">
                <a:ln w="28575">
                  <a:solidFill>
                    <a:schemeClr val="bg1"/>
                  </a:solidFill>
                  <a:round/>
                  <a:headEnd/>
                  <a:tailE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Verdana"/>
                <a:ea typeface="Verdana"/>
                <a:cs typeface="Verdana"/>
              </a:rPr>
              <a:t>Thank You !</a:t>
            </a:r>
            <a:endParaRPr lang="zh-CN" altLang="en-US" sz="5400" b="1" kern="10">
              <a:ln w="28575">
                <a:solidFill>
                  <a:schemeClr val="bg1"/>
                </a:solidFill>
                <a:round/>
                <a:headEnd/>
                <a:tailE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Verdana"/>
              <a:cs typeface="Verdana"/>
            </a:endParaRPr>
          </a:p>
        </p:txBody>
      </p:sp>
    </p:spTree>
  </p:cSld>
  <p:clrMapOvr>
    <a:masterClrMapping/>
  </p:clrMapOvr>
  <p:transition spd="slow">
    <p:pull dir="l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6"/>
          <p:cNvSpPr txBox="1">
            <a:spLocks noGrp="1" noChangeArrowheads="1"/>
          </p:cNvSpPr>
          <p:nvPr>
            <p:ph idx="1"/>
          </p:nvPr>
        </p:nvSpPr>
        <p:spPr>
          <a:xfrm>
            <a:off x="457200" y="2209800"/>
            <a:ext cx="8229600" cy="2763834"/>
          </a:xfrm>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0">
              <a:lnSpc>
                <a:spcPct val="150000"/>
              </a:lnSpc>
              <a:buFont typeface="Wingdings" pitchFamily="2" charset="2"/>
              <a:buNone/>
              <a:tabLst>
                <a:tab pos="630238" algn="l"/>
              </a:tabLst>
              <a:defRPr/>
            </a:pPr>
            <a:r>
              <a:rPr lang="zh-CN" altLang="en-US" sz="2800" b="1" dirty="0" smtClean="0">
                <a:effectLst>
                  <a:outerShdw blurRad="38100" dist="38100" dir="2700000" algn="tl">
                    <a:srgbClr val="000000">
                      <a:alpha val="43137"/>
                    </a:srgbClr>
                  </a:outerShdw>
                </a:effectLst>
                <a:latin typeface="黑体" pitchFamily="49" charset="-122"/>
                <a:ea typeface="黑体" pitchFamily="49" charset="-122"/>
              </a:rPr>
              <a:t>李开复说：</a:t>
            </a:r>
            <a:endParaRPr lang="en-US" altLang="zh-CN" sz="2800" b="1" dirty="0" smtClean="0">
              <a:effectLst>
                <a:outerShdw blurRad="38100" dist="38100" dir="2700000" algn="tl">
                  <a:srgbClr val="000000">
                    <a:alpha val="43137"/>
                  </a:srgbClr>
                </a:outerShdw>
              </a:effectLst>
              <a:latin typeface="黑体" pitchFamily="49" charset="-122"/>
              <a:ea typeface="黑体" pitchFamily="49" charset="-122"/>
            </a:endParaRPr>
          </a:p>
          <a:p>
            <a:pPr marL="0" indent="630238">
              <a:lnSpc>
                <a:spcPct val="150000"/>
              </a:lnSpc>
              <a:buFont typeface="Wingdings" pitchFamily="2" charset="2"/>
              <a:buNone/>
              <a:tabLst>
                <a:tab pos="630238" algn="l"/>
              </a:tabLst>
              <a:defRPr/>
            </a:pPr>
            <a:r>
              <a:rPr lang="zh-CN" altLang="en-US" sz="2800" b="1" dirty="0" smtClean="0">
                <a:effectLst>
                  <a:outerShdw blurRad="38100" dist="38100" dir="2700000" algn="tl">
                    <a:srgbClr val="000000">
                      <a:alpha val="43137"/>
                    </a:srgbClr>
                  </a:outerShdw>
                </a:effectLst>
                <a:latin typeface="黑体" pitchFamily="49" charset="-122"/>
                <a:ea typeface="黑体" pitchFamily="49" charset="-122"/>
              </a:rPr>
              <a:t>兴趣</a:t>
            </a:r>
            <a:r>
              <a:rPr lang="zh-CN" altLang="en-US" sz="2800" b="1" dirty="0">
                <a:effectLst>
                  <a:outerShdw blurRad="38100" dist="38100" dir="2700000" algn="tl">
                    <a:srgbClr val="000000">
                      <a:alpha val="43137"/>
                    </a:srgbClr>
                  </a:outerShdw>
                </a:effectLst>
                <a:latin typeface="黑体" pitchFamily="49" charset="-122"/>
                <a:ea typeface="黑体" pitchFamily="49" charset="-122"/>
              </a:rPr>
              <a:t>可以最大化生产力和影响力，兴趣驱动的工作会带来对工作的渴望、意志、专注、自信和正面态度，并最终带来成功。</a:t>
            </a:r>
            <a:endParaRPr lang="en-US" altLang="zh-CN" sz="2800" b="1" dirty="0">
              <a:effectLst>
                <a:outerShdw blurRad="38100" dist="38100" dir="2700000" algn="tl">
                  <a:srgbClr val="000000">
                    <a:alpha val="43137"/>
                  </a:srgbClr>
                </a:outerShdw>
              </a:effectLst>
              <a:latin typeface="黑体" pitchFamily="49" charset="-122"/>
              <a:ea typeface="黑体" pitchFamily="49" charset="-122"/>
            </a:endParaRPr>
          </a:p>
        </p:txBody>
      </p:sp>
    </p:spTree>
  </p:cSld>
  <p:clrMapOvr>
    <a:overrideClrMapping bg1="lt1" tx1="dk1" bg2="lt2" tx2="dk2" accent1="accent1" accent2="accent2" accent3="accent3" accent4="accent4" accent5="accent5" accent6="accent6" hlink="hlink" folHlink="folHlink"/>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endParaRPr lang="zh-CN" altLang="en-US" smtClean="0">
              <a:ea typeface="宋体" charset="-122"/>
            </a:endParaRPr>
          </a:p>
        </p:txBody>
      </p:sp>
      <p:sp>
        <p:nvSpPr>
          <p:cNvPr id="3" name="内容占位符 2"/>
          <p:cNvSpPr>
            <a:spLocks noGrp="1"/>
          </p:cNvSpPr>
          <p:nvPr>
            <p:ph idx="1"/>
          </p:nvPr>
        </p:nvSpPr>
        <p:spPr>
          <a:xfrm>
            <a:off x="457200" y="2057400"/>
            <a:ext cx="8229600" cy="4267200"/>
          </a:xfrm>
        </p:spPr>
        <p:txBody>
          <a:bodyPr/>
          <a:lstStyle/>
          <a:p>
            <a:pPr indent="712788">
              <a:lnSpc>
                <a:spcPct val="200000"/>
              </a:lnSpc>
              <a:defRPr/>
            </a:pPr>
            <a:r>
              <a:rPr lang="zh-CN" altLang="en-US" dirty="0"/>
              <a:t>如著名的数学家陈景润就是一个典型的案例。</a:t>
            </a:r>
          </a:p>
          <a:p>
            <a:pPr indent="712788">
              <a:lnSpc>
                <a:spcPct val="200000"/>
              </a:lnSpc>
              <a:defRPr/>
            </a:pPr>
            <a:r>
              <a:rPr lang="zh-CN" altLang="en-US"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是</a:t>
            </a:r>
            <a:r>
              <a:rPr lang="zh-CN" altLang="en-US" b="1" dirty="0">
                <a:solidFill>
                  <a:schemeClr val="tx1"/>
                </a:solidFill>
                <a:effectLst>
                  <a:outerShdw blurRad="38100" dist="38100" dir="2700000" algn="tl">
                    <a:srgbClr val="000000">
                      <a:alpha val="43137"/>
                    </a:srgbClr>
                  </a:outerShdw>
                </a:effectLst>
                <a:latin typeface="黑体" pitchFamily="49" charset="-122"/>
                <a:ea typeface="黑体" pitchFamily="49" charset="-122"/>
              </a:rPr>
              <a:t>什么激励着陈景润</a:t>
            </a:r>
            <a:r>
              <a:rPr lang="zh-CN" altLang="en-US"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在恶劣</a:t>
            </a:r>
            <a:r>
              <a:rPr lang="zh-CN" altLang="en-US" b="1" dirty="0">
                <a:solidFill>
                  <a:schemeClr val="tx1"/>
                </a:solidFill>
                <a:effectLst>
                  <a:outerShdw blurRad="38100" dist="38100" dir="2700000" algn="tl">
                    <a:srgbClr val="000000">
                      <a:alpha val="43137"/>
                    </a:srgbClr>
                  </a:outerShdw>
                </a:effectLst>
                <a:latin typeface="黑体" pitchFamily="49" charset="-122"/>
                <a:ea typeface="黑体" pitchFamily="49" charset="-122"/>
              </a:rPr>
              <a:t>的</a:t>
            </a:r>
            <a:r>
              <a:rPr lang="zh-CN" altLang="en-US"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环境下仍然全力以赴</a:t>
            </a:r>
            <a:r>
              <a:rPr lang="zh-CN" altLang="en-US" b="1" dirty="0">
                <a:solidFill>
                  <a:schemeClr val="tx1"/>
                </a:solidFill>
                <a:effectLst>
                  <a:outerShdw blurRad="38100" dist="38100" dir="2700000" algn="tl">
                    <a:srgbClr val="000000">
                      <a:alpha val="43137"/>
                    </a:srgbClr>
                  </a:outerShdw>
                </a:effectLst>
                <a:latin typeface="黑体" pitchFamily="49" charset="-122"/>
                <a:ea typeface="黑体" pitchFamily="49" charset="-122"/>
              </a:rPr>
              <a:t>地工作</a:t>
            </a:r>
            <a:r>
              <a:rPr lang="zh-CN" altLang="en-US" dirty="0">
                <a:solidFill>
                  <a:schemeClr val="tx1"/>
                </a:solidFill>
              </a:rPr>
              <a:t>？只有一个原因：</a:t>
            </a:r>
            <a:endParaRPr lang="en-US" altLang="zh-CN"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endParaRPr>
          </a:p>
          <a:p>
            <a:pPr indent="0" algn="ctr">
              <a:lnSpc>
                <a:spcPct val="200000"/>
              </a:lnSpc>
              <a:buFont typeface="Wingdings" pitchFamily="2" charset="2"/>
              <a:buNone/>
              <a:defRPr/>
            </a:pPr>
            <a:r>
              <a:rPr lang="zh-CN" altLang="en-US" sz="3200" dirty="0" smtClean="0">
                <a:solidFill>
                  <a:schemeClr val="tx1"/>
                </a:solidFill>
              </a:rPr>
              <a:t>极大的</a:t>
            </a:r>
            <a:r>
              <a:rPr lang="zh-CN" altLang="en-US" sz="3200" b="1" dirty="0" smtClean="0">
                <a:solidFill>
                  <a:schemeClr val="tx1"/>
                </a:solidFill>
                <a:effectLst>
                  <a:outerShdw blurRad="38100" dist="38100" dir="2700000" algn="tl">
                    <a:srgbClr val="000000">
                      <a:alpha val="43137"/>
                    </a:srgbClr>
                  </a:outerShdw>
                </a:effectLst>
              </a:rPr>
              <a:t>兴趣</a:t>
            </a:r>
            <a:endParaRPr lang="zh-CN" altLang="en-US" sz="3200" b="1" dirty="0">
              <a:solidFill>
                <a:schemeClr val="tx1"/>
              </a:solidFill>
              <a:effectLst>
                <a:outerShdw blurRad="38100" dist="38100" dir="2700000" algn="tl">
                  <a:srgbClr val="000000">
                    <a:alpha val="43137"/>
                  </a:srgbClr>
                </a:outerShdw>
              </a:effectLst>
            </a:endParaRPr>
          </a:p>
        </p:txBody>
      </p:sp>
    </p:spTree>
  </p:cSld>
  <p:clrMapOvr>
    <a:masterClrMapping/>
  </p:clrMapOvr>
  <p:transition spd="slow">
    <p:pull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28800"/>
            <a:ext cx="8382000" cy="4495800"/>
          </a:xfrm>
        </p:spPr>
        <p:txBody>
          <a:bodyPr/>
          <a:lstStyle/>
          <a:p>
            <a:pPr indent="712788">
              <a:lnSpc>
                <a:spcPct val="150000"/>
              </a:lnSpc>
            </a:pP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高锟</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是</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光纤</a:t>
            </a:r>
            <a:r>
              <a:rPr lang="zh-CN"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通讯、电机工程专家</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a:t>
            </a:r>
            <a:r>
              <a:rPr lang="zh-CN" altLang="en-US"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被</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誉为</a:t>
            </a:r>
            <a:r>
              <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a:t>
            </a:r>
            <a:r>
              <a:rPr lang="zh-CN"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光纤之父</a:t>
            </a:r>
            <a:r>
              <a:rPr lang="en-US"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a:t>
            </a:r>
            <a:r>
              <a:rPr lang="zh-CN"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曾任香港中文大学校长。</a:t>
            </a:r>
            <a:r>
              <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2009</a:t>
            </a:r>
            <a:r>
              <a:rPr lang="zh-CN"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年，与威拉德</a:t>
            </a:r>
            <a:r>
              <a:rPr lang="en-US"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a:t>
            </a:r>
            <a:r>
              <a:rPr lang="zh-CN"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博伊尔和乔治</a:t>
            </a:r>
            <a:r>
              <a:rPr lang="en-US"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史</a:t>
            </a:r>
            <a:r>
              <a:rPr lang="zh-CN" altLang="zh-CN" sz="2400" b="1" dirty="0">
                <a:solidFill>
                  <a:schemeClr val="tx1"/>
                </a:solidFill>
                <a:effectLst>
                  <a:outerShdw blurRad="38100" dist="38100" dir="2700000" algn="tl">
                    <a:srgbClr val="000000">
                      <a:alpha val="43137"/>
                    </a:srgbClr>
                  </a:outerShdw>
                </a:effectLst>
                <a:latin typeface="黑体" pitchFamily="49" charset="-122"/>
                <a:ea typeface="黑体" pitchFamily="49" charset="-122"/>
              </a:rPr>
              <a:t>密斯共享诺贝尔物理学奖</a:t>
            </a:r>
            <a:r>
              <a:rPr lang="zh-CN"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rPr>
              <a:t>。</a:t>
            </a:r>
            <a:r>
              <a:rPr lang="zh-CN" altLang="en-US" dirty="0"/>
              <a:t>高锟在开始光纤通讯的研究时，未必知道，甚至没有想到其将来会有多大范围的运用，也没有想到后来会因此获得诺贝尔奖。</a:t>
            </a:r>
            <a:endParaRPr lang="en-US" altLang="zh-CN" dirty="0"/>
          </a:p>
          <a:p>
            <a:pPr indent="712788">
              <a:lnSpc>
                <a:spcPct val="150000"/>
              </a:lnSpc>
            </a:pPr>
            <a:r>
              <a:rPr lang="zh-CN" altLang="en-US" dirty="0"/>
              <a:t>他进行这项研究的兴趣，恐怕也是受到兴趣的驱动。</a:t>
            </a:r>
          </a:p>
          <a:p>
            <a:pPr marL="0" indent="539750" algn="just">
              <a:lnSpc>
                <a:spcPct val="150000"/>
              </a:lnSpc>
              <a:buFont typeface="Wingdings" pitchFamily="2" charset="2"/>
              <a:buNone/>
              <a:defRPr/>
            </a:pPr>
            <a:endParaRPr lang="en-US" altLang="zh-CN" sz="2400" b="1" dirty="0" smtClean="0">
              <a:solidFill>
                <a:schemeClr val="tx1"/>
              </a:solidFill>
              <a:effectLst>
                <a:outerShdw blurRad="38100" dist="38100" dir="2700000" algn="tl">
                  <a:srgbClr val="000000">
                    <a:alpha val="43137"/>
                  </a:srgbClr>
                </a:outerShdw>
              </a:effectLst>
              <a:latin typeface="黑体" pitchFamily="49" charset="-122"/>
              <a:ea typeface="黑体" pitchFamily="49" charset="-122"/>
            </a:endParaRPr>
          </a:p>
        </p:txBody>
      </p:sp>
      <p:pic>
        <p:nvPicPr>
          <p:cNvPr id="14339" name="Picture 4" descr="http://s2.t.itc.cn/mblog/pic/201102/19/16/129810408546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76200"/>
            <a:ext cx="21304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7192967"/>
      </p:ext>
    </p:extLst>
  </p:cSld>
  <p:clrMapOvr>
    <a:masterClrMapping/>
  </p:clrMapOvr>
  <p:transition spd="slow">
    <p:pull dir="l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dirty="0" smtClean="0"/>
              <a:t>科学家往往对自然界怀有极大的好奇心，同时又具有强烈的探索欲望。并且</a:t>
            </a:r>
            <a:r>
              <a:rPr lang="zh-CN" altLang="zh-CN" dirty="0" smtClean="0"/>
              <a:t>科学家</a:t>
            </a:r>
            <a:r>
              <a:rPr lang="zh-CN" altLang="zh-CN" dirty="0"/>
              <a:t>的好奇心是永远满足不了的，因为随着每一个进展，正如巴甫洛夫所说：“我们达到了更高的水平，看到了更广阔的天地，见到了原先在视野之外的东西。</a:t>
            </a:r>
            <a:r>
              <a:rPr lang="zh-CN" altLang="zh-CN" dirty="0" smtClean="0"/>
              <a:t>”</a:t>
            </a:r>
            <a:endParaRPr lang="en-US" altLang="zh-CN" dirty="0" smtClean="0"/>
          </a:p>
          <a:p>
            <a:pPr>
              <a:lnSpc>
                <a:spcPct val="150000"/>
              </a:lnSpc>
            </a:pPr>
            <a:r>
              <a:rPr lang="zh-CN" altLang="en-US" dirty="0" smtClean="0"/>
              <a:t>这种境界给科学家们带来了极大的满足。</a:t>
            </a:r>
            <a:endParaRPr lang="zh-CN" altLang="en-US" dirty="0"/>
          </a:p>
        </p:txBody>
      </p:sp>
    </p:spTree>
    <p:extLst>
      <p:ext uri="{BB962C8B-B14F-4D97-AF65-F5344CB8AC3E}">
        <p14:creationId xmlns:p14="http://schemas.microsoft.com/office/powerpoint/2010/main" val="558831824"/>
      </p:ext>
    </p:extLst>
  </p:cSld>
  <p:clrMapOvr>
    <a:masterClrMapping/>
  </p:clrMapOvr>
  <p:transition spd="slow">
    <p:pull dir="l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主题​​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632769"/>
        </a:dk2>
        <a:lt2>
          <a:srgbClr val="DDDDDD"/>
        </a:lt2>
        <a:accent1>
          <a:srgbClr val="8B8DE1"/>
        </a:accent1>
        <a:accent2>
          <a:srgbClr val="FF997D"/>
        </a:accent2>
        <a:accent3>
          <a:srgbClr val="FFFFFF"/>
        </a:accent3>
        <a:accent4>
          <a:srgbClr val="000000"/>
        </a:accent4>
        <a:accent5>
          <a:srgbClr val="C4C5EE"/>
        </a:accent5>
        <a:accent6>
          <a:srgbClr val="E78A71"/>
        </a:accent6>
        <a:hlink>
          <a:srgbClr val="58AFD2"/>
        </a:hlink>
        <a:folHlink>
          <a:srgbClr val="BFDF63"/>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37737F"/>
        </a:dk2>
        <a:lt2>
          <a:srgbClr val="DDDDDD"/>
        </a:lt2>
        <a:accent1>
          <a:srgbClr val="52BCB2"/>
        </a:accent1>
        <a:accent2>
          <a:srgbClr val="E0A56A"/>
        </a:accent2>
        <a:accent3>
          <a:srgbClr val="FFFFFF"/>
        </a:accent3>
        <a:accent4>
          <a:srgbClr val="000000"/>
        </a:accent4>
        <a:accent5>
          <a:srgbClr val="B3DAD5"/>
        </a:accent5>
        <a:accent6>
          <a:srgbClr val="CB955F"/>
        </a:accent6>
        <a:hlink>
          <a:srgbClr val="A0C264"/>
        </a:hlink>
        <a:folHlink>
          <a:srgbClr val="DCDC2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主题​​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themeOverride>
</file>

<file path=ppt/theme/themeOverride2.xml><?xml version="1.0" encoding="utf-8"?>
<a:themeOverride xmlns:a="http://schemas.openxmlformats.org/drawingml/2006/main">
  <a:clrScheme name="Office 主题​​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themeOverride>
</file>

<file path=ppt/theme/themeOverride3.xml><?xml version="1.0" encoding="utf-8"?>
<a:themeOverride xmlns:a="http://schemas.openxmlformats.org/drawingml/2006/main">
  <a:clrScheme name="Office 主题​​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themeOverride>
</file>

<file path=docProps/app.xml><?xml version="1.0" encoding="utf-8"?>
<Properties xmlns="http://schemas.openxmlformats.org/officeDocument/2006/extended-properties" xmlns:vt="http://schemas.openxmlformats.org/officeDocument/2006/docPropsVTypes">
  <Template/>
  <TotalTime>1206</TotalTime>
  <Words>2873</Words>
  <Application>Microsoft Office PowerPoint</Application>
  <PresentationFormat>全屏显示(4:3)</PresentationFormat>
  <Paragraphs>144</Paragraphs>
  <Slides>50</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50</vt:i4>
      </vt:variant>
    </vt:vector>
  </HeadingPairs>
  <TitlesOfParts>
    <vt:vector size="52" baseType="lpstr">
      <vt:lpstr>Office 主题​​</vt:lpstr>
      <vt:lpstr>Image</vt:lpstr>
      <vt:lpstr>科学研究的动力和方法</vt:lpstr>
      <vt:lpstr>Contents</vt:lpstr>
      <vt:lpstr>1  科学研究的动力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材  料</vt:lpstr>
      <vt:lpstr>观  点</vt:lpstr>
      <vt:lpstr>PowerPoint 演示文稿</vt:lpstr>
      <vt:lpstr>推  理</vt:lpstr>
      <vt:lpstr>验  证</vt:lpstr>
      <vt:lpstr>PowerPoint 演示文稿</vt:lpstr>
      <vt:lpstr>PowerPoint 演示文稿</vt:lpstr>
      <vt:lpstr>文献证明</vt:lpstr>
      <vt:lpstr>PowerPoint 演示文稿</vt:lpstr>
      <vt:lpstr>灵 感</vt:lpstr>
      <vt:lpstr>PowerPoint 演示文稿</vt:lpstr>
      <vt:lpstr>PowerPoint 演示文稿</vt:lpstr>
      <vt:lpstr>例  二</vt:lpstr>
      <vt:lpstr>PowerPoint 演示文稿</vt:lpstr>
      <vt:lpstr>儿童汉字书写时握笔姿势的调查 </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dc:creator>
  <cp:lastModifiedBy>MG</cp:lastModifiedBy>
  <cp:revision>102</cp:revision>
  <dcterms:created xsi:type="dcterms:W3CDTF">2004-07-21T02:43:03Z</dcterms:created>
  <dcterms:modified xsi:type="dcterms:W3CDTF">2013-04-24T21:48:18Z</dcterms:modified>
</cp:coreProperties>
</file>